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6"/>
  </p:notesMasterIdLst>
  <p:sldIdLst>
    <p:sldId id="256" r:id="rId5"/>
  </p:sldIdLst>
  <p:sldSz cx="21383625" cy="30275213"/>
  <p:notesSz cx="20929600" cy="298196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5" userDrawn="1">
          <p15:clr>
            <a:srgbClr val="A4A3A4"/>
          </p15:clr>
        </p15:guide>
        <p15:guide id="2" pos="67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3067"/>
    <a:srgbClr val="3C1053"/>
    <a:srgbClr val="E6E6E6"/>
    <a:srgbClr val="5E3971"/>
    <a:srgbClr val="9292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840" autoAdjust="0"/>
    <p:restoredTop sz="94660"/>
  </p:normalViewPr>
  <p:slideViewPr>
    <p:cSldViewPr snapToGrid="0">
      <p:cViewPr varScale="1">
        <p:scale>
          <a:sx n="25" d="100"/>
          <a:sy n="25" d="100"/>
        </p:scale>
        <p:origin x="3756" y="36"/>
      </p:cViewPr>
      <p:guideLst>
        <p:guide orient="horz" pos="9535"/>
        <p:guide pos="673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tags" Target="tags/tag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ylie Kendrick" userId="6a437e0a-1ef8-40df-9cd7-533a832d2e28" providerId="ADAL" clId="{89C68FF5-F91C-4081-9A14-85B9F9B4088A}"/>
    <pc:docChg chg="modSld">
      <pc:chgData name="Kylie Kendrick" userId="6a437e0a-1ef8-40df-9cd7-533a832d2e28" providerId="ADAL" clId="{89C68FF5-F91C-4081-9A14-85B9F9B4088A}" dt="2023-09-01T04:43:07.277" v="3" actId="20577"/>
      <pc:docMkLst>
        <pc:docMk/>
      </pc:docMkLst>
      <pc:sldChg chg="modSp mod">
        <pc:chgData name="Kylie Kendrick" userId="6a437e0a-1ef8-40df-9cd7-533a832d2e28" providerId="ADAL" clId="{89C68FF5-F91C-4081-9A14-85B9F9B4088A}" dt="2023-09-01T04:43:07.277" v="3" actId="20577"/>
        <pc:sldMkLst>
          <pc:docMk/>
          <pc:sldMk cId="988445349" sldId="256"/>
        </pc:sldMkLst>
        <pc:spChg chg="mod">
          <ac:chgData name="Kylie Kendrick" userId="6a437e0a-1ef8-40df-9cd7-533a832d2e28" providerId="ADAL" clId="{89C68FF5-F91C-4081-9A14-85B9F9B4088A}" dt="2023-09-01T04:43:07.277" v="3" actId="20577"/>
          <ac:spMkLst>
            <pc:docMk/>
            <pc:sldMk cId="988445349" sldId="256"/>
            <ac:spMk id="18" creationId="{074B7690-0260-E80B-814A-60827E1FBC0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8" y="6"/>
            <a:ext cx="9069156" cy="1495756"/>
          </a:xfrm>
          <a:prstGeom prst="rect">
            <a:avLst/>
          </a:prstGeom>
        </p:spPr>
        <p:txBody>
          <a:bodyPr vert="horz" lIns="190819" tIns="95408" rIns="190819" bIns="95408" rtlCol="0"/>
          <a:lstStyle>
            <a:lvl1pPr algn="l">
              <a:defRPr sz="2600"/>
            </a:lvl1pPr>
          </a:lstStyle>
          <a:p>
            <a:endParaRPr lang="en-AU"/>
          </a:p>
        </p:txBody>
      </p:sp>
      <p:sp>
        <p:nvSpPr>
          <p:cNvPr id="3" name="Date Placeholder 2"/>
          <p:cNvSpPr>
            <a:spLocks noGrp="1"/>
          </p:cNvSpPr>
          <p:nvPr>
            <p:ph type="dt" idx="1"/>
          </p:nvPr>
        </p:nvSpPr>
        <p:spPr>
          <a:xfrm>
            <a:off x="11853761" y="6"/>
            <a:ext cx="9072502" cy="1495756"/>
          </a:xfrm>
          <a:prstGeom prst="rect">
            <a:avLst/>
          </a:prstGeom>
        </p:spPr>
        <p:txBody>
          <a:bodyPr vert="horz" lIns="190819" tIns="95408" rIns="190819" bIns="95408" rtlCol="0"/>
          <a:lstStyle>
            <a:lvl1pPr algn="r">
              <a:defRPr sz="2600"/>
            </a:lvl1pPr>
          </a:lstStyle>
          <a:p>
            <a:fld id="{88E45125-5EF3-439B-9A88-85FBC246C3BC}" type="datetimeFigureOut">
              <a:rPr lang="en-AU" smtClean="0"/>
              <a:t>1/09/2023</a:t>
            </a:fld>
            <a:endParaRPr lang="en-AU"/>
          </a:p>
        </p:txBody>
      </p:sp>
      <p:sp>
        <p:nvSpPr>
          <p:cNvPr id="4" name="Slide Image Placeholder 3"/>
          <p:cNvSpPr>
            <a:spLocks noGrp="1" noRot="1" noChangeAspect="1"/>
          </p:cNvSpPr>
          <p:nvPr>
            <p:ph type="sldImg" idx="2"/>
          </p:nvPr>
        </p:nvSpPr>
        <p:spPr>
          <a:xfrm>
            <a:off x="6908800" y="3722688"/>
            <a:ext cx="7112000" cy="10069512"/>
          </a:xfrm>
          <a:prstGeom prst="rect">
            <a:avLst/>
          </a:prstGeom>
          <a:noFill/>
          <a:ln w="12700">
            <a:solidFill>
              <a:prstClr val="black"/>
            </a:solidFill>
          </a:ln>
        </p:spPr>
        <p:txBody>
          <a:bodyPr vert="horz" lIns="190819" tIns="95408" rIns="190819" bIns="95408" rtlCol="0" anchor="ctr"/>
          <a:lstStyle/>
          <a:p>
            <a:endParaRPr lang="en-AU"/>
          </a:p>
        </p:txBody>
      </p:sp>
      <p:sp>
        <p:nvSpPr>
          <p:cNvPr id="5" name="Notes Placeholder 4"/>
          <p:cNvSpPr>
            <a:spLocks noGrp="1"/>
          </p:cNvSpPr>
          <p:nvPr>
            <p:ph type="body" sz="quarter" idx="3"/>
          </p:nvPr>
        </p:nvSpPr>
        <p:spPr>
          <a:xfrm>
            <a:off x="2092631" y="14351360"/>
            <a:ext cx="16744349" cy="11742024"/>
          </a:xfrm>
          <a:prstGeom prst="rect">
            <a:avLst/>
          </a:prstGeom>
        </p:spPr>
        <p:txBody>
          <a:bodyPr vert="horz" lIns="190819" tIns="95408" rIns="190819" bIns="954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8" y="28323850"/>
            <a:ext cx="9069156" cy="1495756"/>
          </a:xfrm>
          <a:prstGeom prst="rect">
            <a:avLst/>
          </a:prstGeom>
        </p:spPr>
        <p:txBody>
          <a:bodyPr vert="horz" lIns="190819" tIns="95408" rIns="190819" bIns="95408" rtlCol="0" anchor="b"/>
          <a:lstStyle>
            <a:lvl1pPr algn="l">
              <a:defRPr sz="2600"/>
            </a:lvl1pPr>
          </a:lstStyle>
          <a:p>
            <a:endParaRPr lang="en-AU"/>
          </a:p>
        </p:txBody>
      </p:sp>
      <p:sp>
        <p:nvSpPr>
          <p:cNvPr id="7" name="Slide Number Placeholder 6"/>
          <p:cNvSpPr>
            <a:spLocks noGrp="1"/>
          </p:cNvSpPr>
          <p:nvPr>
            <p:ph type="sldNum" sz="quarter" idx="5"/>
          </p:nvPr>
        </p:nvSpPr>
        <p:spPr>
          <a:xfrm>
            <a:off x="11853761" y="28323850"/>
            <a:ext cx="9072502" cy="1495756"/>
          </a:xfrm>
          <a:prstGeom prst="rect">
            <a:avLst/>
          </a:prstGeom>
        </p:spPr>
        <p:txBody>
          <a:bodyPr vert="horz" lIns="190819" tIns="95408" rIns="190819" bIns="95408" rtlCol="0" anchor="b"/>
          <a:lstStyle>
            <a:lvl1pPr algn="r">
              <a:defRPr sz="2600"/>
            </a:lvl1pPr>
          </a:lstStyle>
          <a:p>
            <a:fld id="{8D64D216-A350-47DF-BDAB-BEB187D09654}" type="slidenum">
              <a:rPr lang="en-AU" smtClean="0"/>
              <a:t>‹#›</a:t>
            </a:fld>
            <a:endParaRPr lang="en-AU"/>
          </a:p>
        </p:txBody>
      </p:sp>
    </p:spTree>
    <p:extLst>
      <p:ext uri="{BB962C8B-B14F-4D97-AF65-F5344CB8AC3E}">
        <p14:creationId xmlns:p14="http://schemas.microsoft.com/office/powerpoint/2010/main" val="1201886588"/>
      </p:ext>
    </p:extLst>
  </p:cSld>
  <p:clrMap bg1="lt1" tx1="dk1" bg2="lt2" tx2="dk2" accent1="accent1" accent2="accent2" accent3="accent3" accent4="accent4" accent5="accent5" accent6="accent6" hlink="hlink" folHlink="folHlink"/>
  <p:notesStyle>
    <a:lvl1pPr marL="0" algn="l" defTabSz="646194" rtl="0" eaLnBrk="1" latinLnBrk="0" hangingPunct="1">
      <a:defRPr sz="848" kern="1200">
        <a:solidFill>
          <a:schemeClr val="tx1"/>
        </a:solidFill>
        <a:latin typeface="+mn-lt"/>
        <a:ea typeface="+mn-ea"/>
        <a:cs typeface="+mn-cs"/>
      </a:defRPr>
    </a:lvl1pPr>
    <a:lvl2pPr marL="323097" algn="l" defTabSz="646194" rtl="0" eaLnBrk="1" latinLnBrk="0" hangingPunct="1">
      <a:defRPr sz="848" kern="1200">
        <a:solidFill>
          <a:schemeClr val="tx1"/>
        </a:solidFill>
        <a:latin typeface="+mn-lt"/>
        <a:ea typeface="+mn-ea"/>
        <a:cs typeface="+mn-cs"/>
      </a:defRPr>
    </a:lvl2pPr>
    <a:lvl3pPr marL="646194" algn="l" defTabSz="646194" rtl="0" eaLnBrk="1" latinLnBrk="0" hangingPunct="1">
      <a:defRPr sz="848" kern="1200">
        <a:solidFill>
          <a:schemeClr val="tx1"/>
        </a:solidFill>
        <a:latin typeface="+mn-lt"/>
        <a:ea typeface="+mn-ea"/>
        <a:cs typeface="+mn-cs"/>
      </a:defRPr>
    </a:lvl3pPr>
    <a:lvl4pPr marL="969291" algn="l" defTabSz="646194" rtl="0" eaLnBrk="1" latinLnBrk="0" hangingPunct="1">
      <a:defRPr sz="848" kern="1200">
        <a:solidFill>
          <a:schemeClr val="tx1"/>
        </a:solidFill>
        <a:latin typeface="+mn-lt"/>
        <a:ea typeface="+mn-ea"/>
        <a:cs typeface="+mn-cs"/>
      </a:defRPr>
    </a:lvl4pPr>
    <a:lvl5pPr marL="1292388" algn="l" defTabSz="646194" rtl="0" eaLnBrk="1" latinLnBrk="0" hangingPunct="1">
      <a:defRPr sz="848" kern="1200">
        <a:solidFill>
          <a:schemeClr val="tx1"/>
        </a:solidFill>
        <a:latin typeface="+mn-lt"/>
        <a:ea typeface="+mn-ea"/>
        <a:cs typeface="+mn-cs"/>
      </a:defRPr>
    </a:lvl5pPr>
    <a:lvl6pPr marL="1615485" algn="l" defTabSz="646194" rtl="0" eaLnBrk="1" latinLnBrk="0" hangingPunct="1">
      <a:defRPr sz="848" kern="1200">
        <a:solidFill>
          <a:schemeClr val="tx1"/>
        </a:solidFill>
        <a:latin typeface="+mn-lt"/>
        <a:ea typeface="+mn-ea"/>
        <a:cs typeface="+mn-cs"/>
      </a:defRPr>
    </a:lvl6pPr>
    <a:lvl7pPr marL="1938582" algn="l" defTabSz="646194" rtl="0" eaLnBrk="1" latinLnBrk="0" hangingPunct="1">
      <a:defRPr sz="848" kern="1200">
        <a:solidFill>
          <a:schemeClr val="tx1"/>
        </a:solidFill>
        <a:latin typeface="+mn-lt"/>
        <a:ea typeface="+mn-ea"/>
        <a:cs typeface="+mn-cs"/>
      </a:defRPr>
    </a:lvl7pPr>
    <a:lvl8pPr marL="2261679" algn="l" defTabSz="646194" rtl="0" eaLnBrk="1" latinLnBrk="0" hangingPunct="1">
      <a:defRPr sz="848" kern="1200">
        <a:solidFill>
          <a:schemeClr val="tx1"/>
        </a:solidFill>
        <a:latin typeface="+mn-lt"/>
        <a:ea typeface="+mn-ea"/>
        <a:cs typeface="+mn-cs"/>
      </a:defRPr>
    </a:lvl8pPr>
    <a:lvl9pPr marL="2584777" algn="l" defTabSz="646194" rtl="0" eaLnBrk="1" latinLnBrk="0" hangingPunct="1">
      <a:defRPr sz="84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8D64D216-A350-47DF-BDAB-BEB187D09654}" type="slidenum">
              <a:rPr lang="en-AU" smtClean="0"/>
              <a:t>1</a:t>
            </a:fld>
            <a:endParaRPr lang="en-AU"/>
          </a:p>
        </p:txBody>
      </p:sp>
    </p:spTree>
    <p:extLst>
      <p:ext uri="{BB962C8B-B14F-4D97-AF65-F5344CB8AC3E}">
        <p14:creationId xmlns:p14="http://schemas.microsoft.com/office/powerpoint/2010/main" val="1289352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p>
        </p:txBody>
      </p:sp>
      <p:sp>
        <p:nvSpPr>
          <p:cNvPr id="4" name="Date Placeholder 3"/>
          <p:cNvSpPr>
            <a:spLocks noGrp="1"/>
          </p:cNvSpPr>
          <p:nvPr>
            <p:ph type="dt" sz="half" idx="10"/>
          </p:nvPr>
        </p:nvSpPr>
        <p:spPr/>
        <p:txBody>
          <a:bodyPr/>
          <a:lstStyle/>
          <a:p>
            <a:fld id="{8B1291C1-7A61-47DE-918D-2970DCE3068D}" type="datetimeFigureOut">
              <a:rPr lang="en-AU" smtClean="0"/>
              <a:t>1/09/2023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2810279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1291C1-7A61-47DE-918D-2970DCE3068D}" type="datetimeFigureOut">
              <a:rPr lang="en-AU" smtClean="0"/>
              <a:t>1/09/2023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1771669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1291C1-7A61-47DE-918D-2970DCE3068D}" type="datetimeFigureOut">
              <a:rPr lang="en-AU" smtClean="0"/>
              <a:t>1/09/2023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1433278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1291C1-7A61-47DE-918D-2970DCE3068D}" type="datetimeFigureOut">
              <a:rPr lang="en-AU" smtClean="0"/>
              <a:t>1/09/2023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144734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1291C1-7A61-47DE-918D-2970DCE3068D}" type="datetimeFigureOut">
              <a:rPr lang="en-AU" smtClean="0"/>
              <a:t>1/09/2023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502074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B1291C1-7A61-47DE-918D-2970DCE3068D}" type="datetimeFigureOut">
              <a:rPr lang="en-AU" smtClean="0"/>
              <a:t>1/09/2023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121735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B1291C1-7A61-47DE-918D-2970DCE3068D}" type="datetimeFigureOut">
              <a:rPr lang="en-AU" smtClean="0"/>
              <a:t>1/09/2023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305104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1291C1-7A61-47DE-918D-2970DCE3068D}" type="datetimeFigureOut">
              <a:rPr lang="en-AU" smtClean="0"/>
              <a:t>1/09/2023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337429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91C1-7A61-47DE-918D-2970DCE3068D}" type="datetimeFigureOut">
              <a:rPr lang="en-AU" smtClean="0"/>
              <a:t>1/09/2023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36398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8B1291C1-7A61-47DE-918D-2970DCE3068D}" type="datetimeFigureOut">
              <a:rPr lang="en-AU" smtClean="0"/>
              <a:t>1/09/2023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877351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8B1291C1-7A61-47DE-918D-2970DCE3068D}" type="datetimeFigureOut">
              <a:rPr lang="en-AU" smtClean="0"/>
              <a:t>1/09/2023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39EC8C0-B094-4A9D-B99D-4B64696DAA0E}" type="slidenum">
              <a:rPr lang="en-AU" smtClean="0"/>
              <a:t>‹#›</a:t>
            </a:fld>
            <a:endParaRPr lang="en-AU"/>
          </a:p>
        </p:txBody>
      </p:sp>
    </p:spTree>
    <p:extLst>
      <p:ext uri="{BB962C8B-B14F-4D97-AF65-F5344CB8AC3E}">
        <p14:creationId xmlns:p14="http://schemas.microsoft.com/office/powerpoint/2010/main" val="224477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8B1291C1-7A61-47DE-918D-2970DCE3068D}" type="datetimeFigureOut">
              <a:rPr lang="en-AU" smtClean="0"/>
              <a:t>1/09/2023</a:t>
            </a:fld>
            <a:endParaRPr lang="en-AU"/>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039EC8C0-B094-4A9D-B99D-4B64696DAA0E}" type="slidenum">
              <a:rPr lang="en-AU" smtClean="0"/>
              <a:t>‹#›</a:t>
            </a:fld>
            <a:endParaRPr lang="en-AU"/>
          </a:p>
        </p:txBody>
      </p:sp>
    </p:spTree>
    <p:extLst>
      <p:ext uri="{BB962C8B-B14F-4D97-AF65-F5344CB8AC3E}">
        <p14:creationId xmlns:p14="http://schemas.microsoft.com/office/powerpoint/2010/main" val="295302505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2138324" rtl="0" eaLnBrk="1" latinLnBrk="0" hangingPunct="1">
        <a:lnSpc>
          <a:spcPct val="90000"/>
        </a:lnSpc>
        <a:spcBef>
          <a:spcPct val="0"/>
        </a:spcBef>
        <a:buNone/>
        <a:defRPr sz="10289" b="0" i="0" u="none"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b="0" i="0" u="none"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589871A-64A9-62F4-8C64-E7E692A4F734}"/>
              </a:ext>
            </a:extLst>
          </p:cNvPr>
          <p:cNvSpPr/>
          <p:nvPr/>
        </p:nvSpPr>
        <p:spPr>
          <a:xfrm>
            <a:off x="0" y="4270309"/>
            <a:ext cx="21383625" cy="22334349"/>
          </a:xfrm>
          <a:prstGeom prst="rect">
            <a:avLst/>
          </a:prstGeom>
          <a:solidFill>
            <a:srgbClr val="4530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852CBA47-0759-DE20-B368-078F1F36880C}"/>
              </a:ext>
            </a:extLst>
          </p:cNvPr>
          <p:cNvSpPr>
            <a:spLocks noGrp="1"/>
          </p:cNvSpPr>
          <p:nvPr>
            <p:ph type="ctrTitle"/>
          </p:nvPr>
        </p:nvSpPr>
        <p:spPr>
          <a:xfrm>
            <a:off x="0" y="65356"/>
            <a:ext cx="21383625" cy="4426625"/>
          </a:xfrm>
          <a:solidFill>
            <a:srgbClr val="453067"/>
          </a:solidFill>
        </p:spPr>
        <p:txBody>
          <a:bodyPr>
            <a:noAutofit/>
          </a:bodyPr>
          <a:lstStyle/>
          <a:p>
            <a:pPr>
              <a:lnSpc>
                <a:spcPct val="100000"/>
              </a:lnSpc>
              <a:spcAft>
                <a:spcPts val="566"/>
              </a:spcAft>
            </a:pPr>
            <a:r>
              <a:rPr lang="en-US" sz="6600" b="1" dirty="0">
                <a:solidFill>
                  <a:schemeClr val="bg1"/>
                </a:solidFill>
                <a:latin typeface="Segoe UI" panose="020B0502040204020203" pitchFamily="34" charset="0"/>
                <a:ea typeface="Calibri" panose="020F0502020204030204" pitchFamily="34" charset="0"/>
                <a:cs typeface="Segoe UI" panose="020B0502040204020203" pitchFamily="34" charset="0"/>
              </a:rPr>
              <a:t>Insomnia, excessive sleepiness, &amp; poor </a:t>
            </a:r>
            <a:br>
              <a:rPr lang="en-US" sz="6600" b="1" dirty="0">
                <a:solidFill>
                  <a:schemeClr val="bg1"/>
                </a:solidFill>
                <a:latin typeface="Segoe UI" panose="020B0502040204020203" pitchFamily="34" charset="0"/>
                <a:ea typeface="Calibri" panose="020F0502020204030204" pitchFamily="34" charset="0"/>
                <a:cs typeface="Segoe UI" panose="020B0502040204020203" pitchFamily="34" charset="0"/>
              </a:rPr>
            </a:br>
            <a:r>
              <a:rPr lang="en-US" sz="6600" b="1" dirty="0">
                <a:solidFill>
                  <a:schemeClr val="bg1"/>
                </a:solidFill>
                <a:latin typeface="Segoe UI" panose="020B0502040204020203" pitchFamily="34" charset="0"/>
                <a:ea typeface="Calibri" panose="020F0502020204030204" pitchFamily="34" charset="0"/>
                <a:cs typeface="Segoe UI" panose="020B0502040204020203" pitchFamily="34" charset="0"/>
              </a:rPr>
              <a:t>sleep quality amongst paramedics</a:t>
            </a:r>
            <a:br>
              <a:rPr lang="en-US" sz="4800" b="1" dirty="0">
                <a:solidFill>
                  <a:schemeClr val="bg1"/>
                </a:solidFill>
                <a:latin typeface="+mn-lt"/>
                <a:ea typeface="Calibri" panose="020F0502020204030204" pitchFamily="34" charset="0"/>
                <a:cs typeface="Arial" panose="020B0604020202020204" pitchFamily="34" charset="0"/>
              </a:rPr>
            </a:br>
            <a:br>
              <a:rPr lang="en-US" sz="4000" b="1" dirty="0">
                <a:solidFill>
                  <a:schemeClr val="bg1"/>
                </a:solidFill>
                <a:latin typeface="+mn-lt"/>
                <a:ea typeface="Calibri" panose="020F0502020204030204" pitchFamily="34" charset="0"/>
                <a:cs typeface="Arial" panose="020B0604020202020204" pitchFamily="34" charset="0"/>
              </a:rPr>
            </a:br>
            <a:r>
              <a:rPr lang="en-AU" sz="3600" dirty="0">
                <a:solidFill>
                  <a:schemeClr val="bg1"/>
                </a:solidFill>
                <a:effectLst/>
                <a:latin typeface="Lato" panose="020F0502020204030203" pitchFamily="34" charset="0"/>
                <a:ea typeface="Arial" panose="020B0604020202020204" pitchFamily="34" charset="0"/>
                <a:cs typeface="Times New Roman" panose="02020603050405020304" pitchFamily="18" charset="0"/>
              </a:rPr>
              <a:t>Kylie Kendrick, Rowan P. </a:t>
            </a:r>
            <a:r>
              <a:rPr lang="en-AU" sz="3600" dirty="0" err="1">
                <a:solidFill>
                  <a:schemeClr val="bg1"/>
                </a:solidFill>
                <a:effectLst/>
                <a:latin typeface="Lato" panose="020F0502020204030203" pitchFamily="34" charset="0"/>
                <a:ea typeface="Arial" panose="020B0604020202020204" pitchFamily="34" charset="0"/>
                <a:cs typeface="Times New Roman" panose="02020603050405020304" pitchFamily="18" charset="0"/>
              </a:rPr>
              <a:t>Ogeil</a:t>
            </a:r>
            <a:r>
              <a:rPr lang="en-AU" sz="3600" dirty="0">
                <a:solidFill>
                  <a:schemeClr val="bg1"/>
                </a:solidFill>
                <a:effectLst/>
                <a:latin typeface="Lato" panose="020F0502020204030203" pitchFamily="34" charset="0"/>
                <a:ea typeface="Arial" panose="020B0604020202020204" pitchFamily="34" charset="0"/>
                <a:cs typeface="Times New Roman" panose="02020603050405020304" pitchFamily="18" charset="0"/>
              </a:rPr>
              <a:t>, Matthew Dunn</a:t>
            </a:r>
            <a:br>
              <a:rPr lang="en-AU" sz="4800" baseline="30000" dirty="0">
                <a:solidFill>
                  <a:srgbClr val="453067"/>
                </a:solidFill>
                <a:latin typeface="Arial Black" panose="020B0A04020102020204" pitchFamily="34" charset="0"/>
                <a:ea typeface="Arial" panose="020B0604020202020204" pitchFamily="34" charset="0"/>
                <a:cs typeface="Times New Roman" panose="02020603050405020304" pitchFamily="18" charset="0"/>
              </a:rPr>
            </a:br>
            <a:endParaRPr lang="en-AU" sz="4800" b="1" dirty="0">
              <a:solidFill>
                <a:srgbClr val="453067"/>
              </a:solidFill>
              <a:latin typeface="Arial Black" panose="020B0A040201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09252AF2-EF9A-8AD1-1C39-4FCFD22DBD49}"/>
              </a:ext>
            </a:extLst>
          </p:cNvPr>
          <p:cNvSpPr txBox="1"/>
          <p:nvPr/>
        </p:nvSpPr>
        <p:spPr>
          <a:xfrm>
            <a:off x="519745" y="23760366"/>
            <a:ext cx="20344134" cy="2420361"/>
          </a:xfrm>
          <a:prstGeom prst="rect">
            <a:avLst/>
          </a:prstGeom>
          <a:solidFill>
            <a:schemeClr val="accent5">
              <a:lumMod val="20000"/>
              <a:lumOff val="80000"/>
            </a:schemeClr>
          </a:solidFill>
          <a:ln w="25400">
            <a:solidFill>
              <a:schemeClr val="tx1"/>
            </a:solidFill>
          </a:ln>
          <a:effectLst>
            <a:outerShdw blurRad="254000" sx="102000" sy="102000" algn="ctr" rotWithShape="0">
              <a:prstClr val="black">
                <a:alpha val="20000"/>
              </a:prstClr>
            </a:outerShdw>
          </a:effectLst>
        </p:spPr>
        <p:txBody>
          <a:bodyPr wrap="square" lIns="360000" tIns="0" rIns="360000" bIns="360000">
            <a:spAutoFit/>
          </a:bodyPr>
          <a:lstStyle/>
          <a:p>
            <a:pPr>
              <a:lnSpc>
                <a:spcPct val="150000"/>
              </a:lnSpc>
            </a:pPr>
            <a:r>
              <a:rPr lang="en-US" sz="3600" b="1" dirty="0">
                <a:solidFill>
                  <a:srgbClr val="3C1053"/>
                </a:solidFill>
                <a:latin typeface="Segoe UI" panose="020B0502040204020203" pitchFamily="34" charset="0"/>
                <a:ea typeface="Segoe UI Black" panose="020B0A02040204020203" pitchFamily="34" charset="0"/>
                <a:cs typeface="Segoe UI" panose="020B0502040204020203" pitchFamily="34" charset="0"/>
              </a:rPr>
              <a:t>       Translation to Paramedic Profession </a:t>
            </a:r>
          </a:p>
          <a:p>
            <a:pPr>
              <a:lnSpc>
                <a:spcPct val="150000"/>
              </a:lnSpc>
            </a:pPr>
            <a:r>
              <a:rPr lang="en-US" sz="2800" dirty="0">
                <a:latin typeface="Lato" panose="020F0502020204030203" pitchFamily="34" charset="0"/>
                <a:cs typeface="Times New Roman"/>
              </a:rPr>
              <a:t>Paramedics experience both poor quality sleep and excessive daytime sleepiness. This impacts work performance and safety. Further research is needed to ascertain what these are given the potential impacts at both an individual and community level</a:t>
            </a:r>
          </a:p>
        </p:txBody>
      </p:sp>
      <p:sp>
        <p:nvSpPr>
          <p:cNvPr id="14" name="TextBox 13">
            <a:extLst>
              <a:ext uri="{FF2B5EF4-FFF2-40B4-BE49-F238E27FC236}">
                <a16:creationId xmlns:a16="http://schemas.microsoft.com/office/drawing/2014/main" id="{C0A2D304-89BF-0ED1-F822-DEEECE4AEDB0}"/>
              </a:ext>
            </a:extLst>
          </p:cNvPr>
          <p:cNvSpPr txBox="1"/>
          <p:nvPr/>
        </p:nvSpPr>
        <p:spPr>
          <a:xfrm>
            <a:off x="15793690" y="10040347"/>
            <a:ext cx="5070189" cy="7017281"/>
          </a:xfrm>
          <a:prstGeom prst="rect">
            <a:avLst/>
          </a:prstGeom>
          <a:solidFill>
            <a:schemeClr val="bg1"/>
          </a:solidFill>
          <a:ln>
            <a:solidFill>
              <a:schemeClr val="tx1"/>
            </a:solidFill>
          </a:ln>
          <a:effectLst>
            <a:outerShdw blurRad="254000" sx="102000" sy="102000" algn="ctr" rotWithShape="0">
              <a:prstClr val="black">
                <a:alpha val="20000"/>
              </a:prstClr>
            </a:outerShdw>
          </a:effectLst>
        </p:spPr>
        <p:txBody>
          <a:bodyPr wrap="square" lIns="360000" tIns="0" rIns="360000" bIns="450000" rtlCol="0">
            <a:spAutoFit/>
          </a:bodyPr>
          <a:lstStyle/>
          <a:p>
            <a:pPr>
              <a:lnSpc>
                <a:spcPct val="150000"/>
              </a:lnSpc>
            </a:pPr>
            <a:r>
              <a:rPr lang="en-US" sz="3600" b="1" dirty="0">
                <a:solidFill>
                  <a:srgbClr val="3C1053"/>
                </a:solidFill>
                <a:latin typeface="Segoe UI" panose="020B0502040204020203" pitchFamily="34" charset="0"/>
                <a:ea typeface="Segoe UI Black" panose="020B0A02040204020203" pitchFamily="34" charset="0"/>
                <a:cs typeface="Segoe UI" panose="020B0502040204020203" pitchFamily="34" charset="0"/>
              </a:rPr>
              <a:t>       Conclusion</a:t>
            </a:r>
          </a:p>
          <a:p>
            <a:pPr>
              <a:lnSpc>
                <a:spcPct val="150000"/>
              </a:lnSpc>
            </a:pPr>
            <a:r>
              <a:rPr lang="en-US" sz="2800" dirty="0">
                <a:latin typeface="Lato" panose="020F0502020204030203" pitchFamily="34" charset="0"/>
              </a:rPr>
              <a:t>The findings of this review suggest that paramedics experience both </a:t>
            </a:r>
            <a:r>
              <a:rPr lang="en-US" sz="2800" b="1" dirty="0">
                <a:latin typeface="Lato" panose="020F0502020204030203" pitchFamily="34" charset="0"/>
              </a:rPr>
              <a:t>poor quality sleep</a:t>
            </a:r>
            <a:r>
              <a:rPr lang="en-US" sz="2800" dirty="0">
                <a:latin typeface="Lato" panose="020F0502020204030203" pitchFamily="34" charset="0"/>
              </a:rPr>
              <a:t> and </a:t>
            </a:r>
            <a:r>
              <a:rPr lang="en-US" sz="2800" b="1" dirty="0">
                <a:latin typeface="Lato" panose="020F0502020204030203" pitchFamily="34" charset="0"/>
              </a:rPr>
              <a:t>excessive daytime sleepiness</a:t>
            </a:r>
            <a:r>
              <a:rPr lang="en-US" sz="2800" dirty="0">
                <a:latin typeface="Lato" panose="020F0502020204030203" pitchFamily="34" charset="0"/>
              </a:rPr>
              <a:t>, and further suggest that there may be an </a:t>
            </a:r>
            <a:r>
              <a:rPr lang="en-US" sz="2800" b="1" dirty="0">
                <a:latin typeface="Lato" panose="020F0502020204030203" pitchFamily="34" charset="0"/>
              </a:rPr>
              <a:t>association between poor sleep quality and mental health</a:t>
            </a:r>
            <a:r>
              <a:rPr lang="en-US" sz="1800" dirty="0">
                <a:effectLst/>
                <a:latin typeface="Lato" panose="020F0502020204030203" pitchFamily="34" charset="0"/>
                <a:ea typeface="Arial" panose="020B0604020202020204" pitchFamily="34" charset="0"/>
              </a:rPr>
              <a:t>.</a:t>
            </a:r>
          </a:p>
        </p:txBody>
      </p:sp>
      <p:sp>
        <p:nvSpPr>
          <p:cNvPr id="15" name="TextBox 14">
            <a:extLst>
              <a:ext uri="{FF2B5EF4-FFF2-40B4-BE49-F238E27FC236}">
                <a16:creationId xmlns:a16="http://schemas.microsoft.com/office/drawing/2014/main" id="{CDD1ECA9-CBD2-BDA0-823B-F5300C555A7B}"/>
              </a:ext>
            </a:extLst>
          </p:cNvPr>
          <p:cNvSpPr txBox="1"/>
          <p:nvPr/>
        </p:nvSpPr>
        <p:spPr>
          <a:xfrm>
            <a:off x="6948257" y="4661623"/>
            <a:ext cx="13915622" cy="4987410"/>
          </a:xfrm>
          <a:prstGeom prst="rect">
            <a:avLst/>
          </a:prstGeom>
          <a:solidFill>
            <a:schemeClr val="bg1"/>
          </a:solidFill>
          <a:ln>
            <a:solidFill>
              <a:schemeClr val="tx1"/>
            </a:solidFill>
          </a:ln>
          <a:effectLst>
            <a:outerShdw blurRad="254000" sx="102000" sy="102000" algn="ctr" rotWithShape="0">
              <a:prstClr val="black">
                <a:alpha val="20000"/>
              </a:prstClr>
            </a:outerShdw>
          </a:effectLst>
        </p:spPr>
        <p:txBody>
          <a:bodyPr wrap="square" lIns="360000" tIns="0" rIns="360000" bIns="360000" rtlCol="0">
            <a:spAutoFit/>
          </a:bodyPr>
          <a:lstStyle/>
          <a:p>
            <a:pPr>
              <a:lnSpc>
                <a:spcPct val="150000"/>
              </a:lnSpc>
            </a:pPr>
            <a:r>
              <a:rPr lang="en-US" sz="3600" b="1" dirty="0">
                <a:solidFill>
                  <a:srgbClr val="3C1053"/>
                </a:solidFill>
                <a:latin typeface="Segoe UI" panose="020B0502040204020203" pitchFamily="34" charset="0"/>
                <a:ea typeface="Segoe UI Black" panose="020B0A02040204020203" pitchFamily="34" charset="0"/>
                <a:cs typeface="Segoe UI" panose="020B0502040204020203" pitchFamily="34" charset="0"/>
              </a:rPr>
              <a:t>       Methods</a:t>
            </a:r>
          </a:p>
          <a:p>
            <a:pPr>
              <a:lnSpc>
                <a:spcPct val="150000"/>
              </a:lnSpc>
            </a:pPr>
            <a:r>
              <a:rPr lang="en-US" sz="2800" dirty="0">
                <a:latin typeface="Lato" panose="020F0502020204030203" pitchFamily="34" charset="0"/>
              </a:rPr>
              <a:t>A </a:t>
            </a:r>
            <a:r>
              <a:rPr lang="en-US" sz="2800" b="1" dirty="0">
                <a:latin typeface="Lato" panose="020F0502020204030203" pitchFamily="34" charset="0"/>
              </a:rPr>
              <a:t>systematic search</a:t>
            </a:r>
            <a:r>
              <a:rPr lang="en-US" sz="2800" dirty="0">
                <a:latin typeface="Lato" panose="020F0502020204030203" pitchFamily="34" charset="0"/>
              </a:rPr>
              <a:t> identified studies that measured excessive sleepiness, insomnia or poor sleep quality using the </a:t>
            </a:r>
            <a:r>
              <a:rPr lang="en-US" sz="2800" b="1" dirty="0">
                <a:latin typeface="Lato" panose="020F0502020204030203" pitchFamily="34" charset="0"/>
              </a:rPr>
              <a:t>Epworth Sleepiness Scale</a:t>
            </a:r>
            <a:r>
              <a:rPr lang="en-US" sz="2800" dirty="0">
                <a:latin typeface="Lato" panose="020F0502020204030203" pitchFamily="34" charset="0"/>
              </a:rPr>
              <a:t>, </a:t>
            </a:r>
            <a:r>
              <a:rPr lang="en-US" sz="2800" b="1" dirty="0">
                <a:latin typeface="Lato" panose="020F0502020204030203" pitchFamily="34" charset="0"/>
              </a:rPr>
              <a:t>Insomnia Severity Index</a:t>
            </a:r>
            <a:r>
              <a:rPr lang="en-US" sz="2800" dirty="0">
                <a:latin typeface="Lato" panose="020F0502020204030203" pitchFamily="34" charset="0"/>
              </a:rPr>
              <a:t>, or </a:t>
            </a:r>
            <a:r>
              <a:rPr lang="en-US" sz="2800" b="1" dirty="0">
                <a:latin typeface="Lato" panose="020F0502020204030203" pitchFamily="34" charset="0"/>
              </a:rPr>
              <a:t>Pittsburgh Sleep Quality Index</a:t>
            </a:r>
            <a:r>
              <a:rPr lang="en-US" sz="2800" dirty="0">
                <a:latin typeface="Lato" panose="020F0502020204030203" pitchFamily="34" charset="0"/>
              </a:rPr>
              <a:t>. The population was limited to</a:t>
            </a:r>
            <a:br>
              <a:rPr lang="en-US" sz="2800" dirty="0">
                <a:latin typeface="Lato" panose="020F0502020204030203" pitchFamily="34" charset="0"/>
              </a:rPr>
            </a:br>
            <a:r>
              <a:rPr lang="en-US" sz="2800" dirty="0">
                <a:latin typeface="Lato" panose="020F0502020204030203" pitchFamily="34" charset="0"/>
              </a:rPr>
              <a:t>paramedics employed in </a:t>
            </a:r>
            <a:r>
              <a:rPr lang="en-US" sz="2800" b="1" dirty="0">
                <a:latin typeface="Lato" panose="020F0502020204030203" pitchFamily="34" charset="0"/>
              </a:rPr>
              <a:t>Australia</a:t>
            </a:r>
            <a:r>
              <a:rPr lang="en-US" sz="2800" dirty="0">
                <a:latin typeface="Lato" panose="020F0502020204030203" pitchFamily="34" charset="0"/>
              </a:rPr>
              <a:t>, </a:t>
            </a:r>
            <a:r>
              <a:rPr lang="en-US" sz="2800" b="1" dirty="0">
                <a:latin typeface="Lato" panose="020F0502020204030203" pitchFamily="34" charset="0"/>
              </a:rPr>
              <a:t>New Zealand</a:t>
            </a:r>
            <a:r>
              <a:rPr lang="en-US" sz="2800" dirty="0">
                <a:latin typeface="Lato" panose="020F0502020204030203" pitchFamily="34" charset="0"/>
              </a:rPr>
              <a:t> or the </a:t>
            </a:r>
            <a:r>
              <a:rPr lang="en-US" sz="2800" b="1" dirty="0">
                <a:latin typeface="Lato" panose="020F0502020204030203" pitchFamily="34" charset="0"/>
              </a:rPr>
              <a:t>United</a:t>
            </a:r>
            <a:br>
              <a:rPr lang="en-US" sz="2800" b="1" dirty="0">
                <a:latin typeface="Lato" panose="020F0502020204030203" pitchFamily="34" charset="0"/>
              </a:rPr>
            </a:br>
            <a:r>
              <a:rPr lang="en-US" sz="2800" b="1" dirty="0">
                <a:latin typeface="Lato" panose="020F0502020204030203" pitchFamily="34" charset="0"/>
              </a:rPr>
              <a:t>Kingdom</a:t>
            </a:r>
            <a:r>
              <a:rPr lang="en-US" sz="2800" dirty="0">
                <a:latin typeface="Lato" panose="020F0502020204030203" pitchFamily="34" charset="0"/>
              </a:rPr>
              <a:t> owing to the similar nature of workload, education,</a:t>
            </a:r>
            <a:br>
              <a:rPr lang="en-US" sz="2800" dirty="0">
                <a:latin typeface="Lato" panose="020F0502020204030203" pitchFamily="34" charset="0"/>
              </a:rPr>
            </a:br>
            <a:r>
              <a:rPr lang="en-US" sz="2800" dirty="0">
                <a:latin typeface="Lato" panose="020F0502020204030203" pitchFamily="34" charset="0"/>
              </a:rPr>
              <a:t>shift patterns and professional body registration. </a:t>
            </a:r>
          </a:p>
        </p:txBody>
      </p:sp>
      <p:sp>
        <p:nvSpPr>
          <p:cNvPr id="16" name="TextBox 15">
            <a:extLst>
              <a:ext uri="{FF2B5EF4-FFF2-40B4-BE49-F238E27FC236}">
                <a16:creationId xmlns:a16="http://schemas.microsoft.com/office/drawing/2014/main" id="{031B9D69-9967-4C30-7EE3-A63397371947}"/>
              </a:ext>
            </a:extLst>
          </p:cNvPr>
          <p:cNvSpPr txBox="1"/>
          <p:nvPr/>
        </p:nvSpPr>
        <p:spPr>
          <a:xfrm>
            <a:off x="519745" y="4661623"/>
            <a:ext cx="5908765" cy="4987410"/>
          </a:xfrm>
          <a:prstGeom prst="rect">
            <a:avLst/>
          </a:prstGeom>
          <a:solidFill>
            <a:schemeClr val="bg1"/>
          </a:solidFill>
          <a:ln>
            <a:solidFill>
              <a:schemeClr val="tx1"/>
            </a:solidFill>
          </a:ln>
          <a:effectLst>
            <a:outerShdw blurRad="254000" sx="102000" sy="102000" algn="ctr" rotWithShape="0">
              <a:prstClr val="black">
                <a:alpha val="20000"/>
              </a:prstClr>
            </a:outerShdw>
          </a:effectLst>
        </p:spPr>
        <p:txBody>
          <a:bodyPr wrap="square" lIns="360000" tIns="0" rIns="360000" bIns="360000" rtlCol="0">
            <a:spAutoFit/>
          </a:bodyPr>
          <a:lstStyle/>
          <a:p>
            <a:pPr>
              <a:lnSpc>
                <a:spcPct val="150000"/>
              </a:lnSpc>
            </a:pPr>
            <a:r>
              <a:rPr lang="en-US" sz="3600" b="1" dirty="0">
                <a:solidFill>
                  <a:srgbClr val="3C1053"/>
                </a:solidFill>
                <a:latin typeface="Segoe UI" panose="020B0502040204020203" pitchFamily="34" charset="0"/>
                <a:ea typeface="Segoe UI Black" panose="020B0A02040204020203" pitchFamily="34" charset="0"/>
                <a:cs typeface="Segoe UI" panose="020B0502040204020203" pitchFamily="34" charset="0"/>
              </a:rPr>
              <a:t>      Aim</a:t>
            </a:r>
          </a:p>
          <a:p>
            <a:pPr>
              <a:lnSpc>
                <a:spcPct val="150000"/>
              </a:lnSpc>
              <a:spcAft>
                <a:spcPts val="600"/>
              </a:spcAft>
            </a:pPr>
            <a:r>
              <a:rPr lang="en-US" sz="2800" dirty="0">
                <a:latin typeface="Lato" panose="020F0502020204030203" pitchFamily="34" charset="0"/>
              </a:rPr>
              <a:t>The aim of this review was to determine the </a:t>
            </a:r>
            <a:r>
              <a:rPr lang="en-US" sz="2800" b="1" dirty="0">
                <a:latin typeface="Lato" panose="020F0502020204030203" pitchFamily="34" charset="0"/>
              </a:rPr>
              <a:t>prevalence</a:t>
            </a:r>
            <a:r>
              <a:rPr lang="en-US" sz="2800" dirty="0">
                <a:latin typeface="Lato" panose="020F0502020204030203" pitchFamily="34" charset="0"/>
              </a:rPr>
              <a:t> of </a:t>
            </a:r>
            <a:r>
              <a:rPr lang="en-US" sz="2800" b="1" dirty="0">
                <a:latin typeface="Lato" panose="020F0502020204030203" pitchFamily="34" charset="0"/>
              </a:rPr>
              <a:t>insomnia</a:t>
            </a:r>
            <a:r>
              <a:rPr lang="en-US" sz="2800" dirty="0">
                <a:latin typeface="Lato" panose="020F0502020204030203" pitchFamily="34" charset="0"/>
              </a:rPr>
              <a:t>, </a:t>
            </a:r>
            <a:r>
              <a:rPr lang="en-US" sz="2800" b="1" dirty="0">
                <a:latin typeface="Lato" panose="020F0502020204030203" pitchFamily="34" charset="0"/>
              </a:rPr>
              <a:t>excessive daytime sleepiness</a:t>
            </a:r>
            <a:r>
              <a:rPr lang="en-US" sz="2800" dirty="0">
                <a:latin typeface="Lato" panose="020F0502020204030203" pitchFamily="34" charset="0"/>
              </a:rPr>
              <a:t>, </a:t>
            </a:r>
            <a:r>
              <a:rPr lang="en-US" sz="2800" b="1" dirty="0">
                <a:latin typeface="Lato" panose="020F0502020204030203" pitchFamily="34" charset="0"/>
              </a:rPr>
              <a:t>poor sleep quality</a:t>
            </a:r>
            <a:r>
              <a:rPr lang="en-US" sz="2800" dirty="0">
                <a:latin typeface="Lato" panose="020F0502020204030203" pitchFamily="34" charset="0"/>
              </a:rPr>
              <a:t> and other associated health outcomes </a:t>
            </a:r>
            <a:r>
              <a:rPr lang="en-US" sz="2800" b="1" dirty="0">
                <a:latin typeface="Lato" panose="020F0502020204030203" pitchFamily="34" charset="0"/>
              </a:rPr>
              <a:t>amongst paramedics</a:t>
            </a:r>
            <a:r>
              <a:rPr lang="en-US" sz="2800" dirty="0">
                <a:latin typeface="Lato" panose="020F0502020204030203" pitchFamily="34" charset="0"/>
              </a:rPr>
              <a:t>.</a:t>
            </a:r>
          </a:p>
        </p:txBody>
      </p:sp>
      <p:sp>
        <p:nvSpPr>
          <p:cNvPr id="18" name="TextBox 17">
            <a:extLst>
              <a:ext uri="{FF2B5EF4-FFF2-40B4-BE49-F238E27FC236}">
                <a16:creationId xmlns:a16="http://schemas.microsoft.com/office/drawing/2014/main" id="{074B7690-0260-E80B-814A-60827E1FBC0B}"/>
              </a:ext>
            </a:extLst>
          </p:cNvPr>
          <p:cNvSpPr txBox="1"/>
          <p:nvPr/>
        </p:nvSpPr>
        <p:spPr>
          <a:xfrm>
            <a:off x="519746" y="10040347"/>
            <a:ext cx="14754198" cy="7017379"/>
          </a:xfrm>
          <a:prstGeom prst="rect">
            <a:avLst/>
          </a:prstGeom>
          <a:solidFill>
            <a:schemeClr val="bg1"/>
          </a:solidFill>
          <a:ln>
            <a:solidFill>
              <a:schemeClr val="tx1"/>
            </a:solidFill>
          </a:ln>
          <a:effectLst>
            <a:outerShdw blurRad="254000" sx="102000" sy="102000" algn="ctr" rotWithShape="0">
              <a:prstClr val="black">
                <a:alpha val="20000"/>
              </a:prstClr>
            </a:outerShdw>
          </a:effectLst>
        </p:spPr>
        <p:txBody>
          <a:bodyPr wrap="square" lIns="360000" tIns="0" rIns="360000" bIns="360000">
            <a:spAutoFit/>
          </a:bodyPr>
          <a:lstStyle/>
          <a:p>
            <a:pPr>
              <a:lnSpc>
                <a:spcPct val="150000"/>
              </a:lnSpc>
            </a:pPr>
            <a:r>
              <a:rPr lang="en-US" sz="3600" b="1" dirty="0">
                <a:solidFill>
                  <a:srgbClr val="3C1053"/>
                </a:solidFill>
                <a:latin typeface="Segoe UI" panose="020B0502040204020203" pitchFamily="34" charset="0"/>
                <a:ea typeface="Segoe UI Black" panose="020B0A02040204020203" pitchFamily="34" charset="0"/>
                <a:cs typeface="Segoe UI" panose="020B0502040204020203" pitchFamily="34" charset="0"/>
              </a:rPr>
              <a:t>       Results </a:t>
            </a:r>
          </a:p>
          <a:p>
            <a:pPr marL="457200" indent="-457200">
              <a:lnSpc>
                <a:spcPct val="150000"/>
              </a:lnSpc>
              <a:buSzPct val="120000"/>
              <a:buFont typeface="Arial" panose="020B0604020202020204" pitchFamily="34" charset="0"/>
              <a:buChar char="•"/>
            </a:pPr>
            <a:r>
              <a:rPr lang="en-US" sz="2800" b="1" dirty="0">
                <a:latin typeface="Lato" panose="020F0502020204030203" pitchFamily="34" charset="0"/>
              </a:rPr>
              <a:t>Four studies </a:t>
            </a:r>
            <a:r>
              <a:rPr lang="en-US" sz="2800" dirty="0">
                <a:latin typeface="Lato" panose="020F0502020204030203" pitchFamily="34" charset="0"/>
              </a:rPr>
              <a:t>were included.</a:t>
            </a:r>
          </a:p>
          <a:p>
            <a:pPr marL="457200" indent="-457200">
              <a:lnSpc>
                <a:spcPct val="150000"/>
              </a:lnSpc>
              <a:buSzPct val="120000"/>
              <a:buFont typeface="Arial" panose="020B0604020202020204" pitchFamily="34" charset="0"/>
              <a:buChar char="•"/>
            </a:pPr>
            <a:r>
              <a:rPr lang="en-US" sz="2800" b="1" dirty="0">
                <a:latin typeface="Lato" panose="020F0502020204030203" pitchFamily="34" charset="0"/>
              </a:rPr>
              <a:t>All</a:t>
            </a:r>
            <a:r>
              <a:rPr lang="en-US" sz="2800" dirty="0">
                <a:latin typeface="Lato" panose="020F0502020204030203" pitchFamily="34" charset="0"/>
              </a:rPr>
              <a:t> of the studies employed a </a:t>
            </a:r>
            <a:r>
              <a:rPr lang="en-US" sz="2800" b="1" dirty="0">
                <a:latin typeface="Lato" panose="020F0502020204030203" pitchFamily="34" charset="0"/>
              </a:rPr>
              <a:t>cross sectional method</a:t>
            </a:r>
            <a:r>
              <a:rPr lang="en-US" sz="2800" dirty="0">
                <a:latin typeface="Lato" panose="020F0502020204030203" pitchFamily="34" charset="0"/>
              </a:rPr>
              <a:t>. </a:t>
            </a:r>
          </a:p>
          <a:p>
            <a:pPr marL="457200" indent="-457200">
              <a:lnSpc>
                <a:spcPct val="150000"/>
              </a:lnSpc>
              <a:buSzPct val="120000"/>
              <a:buFont typeface="Arial" panose="020B0604020202020204" pitchFamily="34" charset="0"/>
              <a:buChar char="•"/>
            </a:pPr>
            <a:r>
              <a:rPr lang="en-US" sz="2800" b="1" dirty="0">
                <a:latin typeface="Lato" panose="020F0502020204030203" pitchFamily="34" charset="0"/>
              </a:rPr>
              <a:t>Sample sizes </a:t>
            </a:r>
            <a:r>
              <a:rPr lang="en-US" sz="2800" dirty="0">
                <a:latin typeface="Lato" panose="020F0502020204030203" pitchFamily="34" charset="0"/>
              </a:rPr>
              <a:t>ranged between </a:t>
            </a:r>
            <a:r>
              <a:rPr lang="en-US" sz="2800" b="1" dirty="0">
                <a:latin typeface="Lato" panose="020F0502020204030203" pitchFamily="34" charset="0"/>
              </a:rPr>
              <a:t>60-342</a:t>
            </a:r>
            <a:r>
              <a:rPr lang="en-US" sz="2800" dirty="0">
                <a:latin typeface="Lato" panose="020F0502020204030203" pitchFamily="34" charset="0"/>
              </a:rPr>
              <a:t>.</a:t>
            </a:r>
          </a:p>
          <a:p>
            <a:pPr marL="457200" indent="-457200">
              <a:lnSpc>
                <a:spcPct val="150000"/>
              </a:lnSpc>
              <a:buSzPct val="120000"/>
              <a:buFont typeface="Arial" panose="020B0604020202020204" pitchFamily="34" charset="0"/>
              <a:buChar char="•"/>
            </a:pPr>
            <a:r>
              <a:rPr lang="en-US" sz="2800" b="1" dirty="0">
                <a:latin typeface="Lato" panose="020F0502020204030203" pitchFamily="34" charset="0"/>
              </a:rPr>
              <a:t>Females</a:t>
            </a:r>
            <a:r>
              <a:rPr lang="en-US" sz="2800" dirty="0">
                <a:latin typeface="Lato" panose="020F0502020204030203" pitchFamily="34" charset="0"/>
              </a:rPr>
              <a:t> comprised </a:t>
            </a:r>
            <a:r>
              <a:rPr lang="en-US" sz="2800" b="1" dirty="0">
                <a:latin typeface="Lato" panose="020F0502020204030203" pitchFamily="34" charset="0"/>
              </a:rPr>
              <a:t>one third </a:t>
            </a:r>
            <a:r>
              <a:rPr lang="en-US" sz="2800" dirty="0">
                <a:latin typeface="Lato" panose="020F0502020204030203" pitchFamily="34" charset="0"/>
              </a:rPr>
              <a:t>of the samples (</a:t>
            </a:r>
            <a:r>
              <a:rPr lang="en-US" sz="2800" b="1" dirty="0">
                <a:latin typeface="Lato" panose="020F0502020204030203" pitchFamily="34" charset="0"/>
              </a:rPr>
              <a:t>M=32.8%</a:t>
            </a:r>
            <a:r>
              <a:rPr lang="en-US" sz="2800" dirty="0">
                <a:latin typeface="Lato" panose="020F0502020204030203" pitchFamily="34" charset="0"/>
              </a:rPr>
              <a:t>). </a:t>
            </a:r>
          </a:p>
          <a:p>
            <a:pPr marL="457200" indent="-457200">
              <a:lnSpc>
                <a:spcPct val="150000"/>
              </a:lnSpc>
              <a:buSzPct val="120000"/>
              <a:buFont typeface="Arial" panose="020B0604020202020204" pitchFamily="34" charset="0"/>
              <a:buChar char="•"/>
            </a:pPr>
            <a:r>
              <a:rPr lang="en-US" sz="2800">
                <a:latin typeface="Lato" panose="020F0502020204030203" pitchFamily="34" charset="0"/>
              </a:rPr>
              <a:t>Average age </a:t>
            </a:r>
            <a:r>
              <a:rPr lang="en-US" sz="2800" dirty="0">
                <a:latin typeface="Lato" panose="020F0502020204030203" pitchFamily="34" charset="0"/>
              </a:rPr>
              <a:t>was </a:t>
            </a:r>
            <a:r>
              <a:rPr lang="en-US" sz="2800" b="1" dirty="0">
                <a:latin typeface="Lato" panose="020F0502020204030203" pitchFamily="34" charset="0"/>
              </a:rPr>
              <a:t>39.3 years</a:t>
            </a:r>
            <a:r>
              <a:rPr lang="en-US" sz="2800" dirty="0">
                <a:latin typeface="Lato" panose="020F0502020204030203" pitchFamily="34" charset="0"/>
              </a:rPr>
              <a:t>. </a:t>
            </a:r>
          </a:p>
          <a:p>
            <a:pPr marL="457200" indent="-457200">
              <a:lnSpc>
                <a:spcPct val="150000"/>
              </a:lnSpc>
              <a:buSzPct val="120000"/>
              <a:buFont typeface="Arial" panose="020B0604020202020204" pitchFamily="34" charset="0"/>
              <a:buChar char="•"/>
            </a:pPr>
            <a:r>
              <a:rPr lang="en-US" sz="2800" dirty="0">
                <a:latin typeface="Lato" panose="020F0502020204030203" pitchFamily="34" charset="0"/>
              </a:rPr>
              <a:t>Mean prevalence of </a:t>
            </a:r>
            <a:r>
              <a:rPr lang="en-US" sz="2800" b="1" dirty="0">
                <a:latin typeface="Lato" panose="020F0502020204030203" pitchFamily="34" charset="0"/>
              </a:rPr>
              <a:t>excessive daytime sleepiness </a:t>
            </a:r>
            <a:r>
              <a:rPr lang="en-US" sz="2800" dirty="0">
                <a:latin typeface="Lato" panose="020F0502020204030203" pitchFamily="34" charset="0"/>
              </a:rPr>
              <a:t>was </a:t>
            </a:r>
            <a:r>
              <a:rPr lang="en-US" sz="2800" b="1" dirty="0">
                <a:latin typeface="Lato" panose="020F0502020204030203" pitchFamily="34" charset="0"/>
              </a:rPr>
              <a:t>29.6%</a:t>
            </a:r>
            <a:r>
              <a:rPr lang="en-US" sz="2800" dirty="0">
                <a:latin typeface="Lato" panose="020F0502020204030203" pitchFamily="34" charset="0"/>
              </a:rPr>
              <a:t>.</a:t>
            </a:r>
          </a:p>
          <a:p>
            <a:pPr marL="457200" indent="-457200">
              <a:lnSpc>
                <a:spcPct val="150000"/>
              </a:lnSpc>
              <a:buSzPct val="120000"/>
              <a:buFont typeface="Arial" panose="020B0604020202020204" pitchFamily="34" charset="0"/>
              <a:buChar char="•"/>
            </a:pPr>
            <a:r>
              <a:rPr lang="en-US" sz="2800" dirty="0">
                <a:latin typeface="Lato" panose="020F0502020204030203" pitchFamily="34" charset="0"/>
              </a:rPr>
              <a:t>Mean prevalence of </a:t>
            </a:r>
            <a:r>
              <a:rPr lang="en-US" sz="2800" b="1" dirty="0">
                <a:latin typeface="Lato" panose="020F0502020204030203" pitchFamily="34" charset="0"/>
              </a:rPr>
              <a:t>poor sleep quality </a:t>
            </a:r>
            <a:r>
              <a:rPr lang="en-US" sz="2800" dirty="0">
                <a:latin typeface="Lato" panose="020F0502020204030203" pitchFamily="34" charset="0"/>
              </a:rPr>
              <a:t>was </a:t>
            </a:r>
            <a:r>
              <a:rPr lang="en-US" sz="2800" b="1" dirty="0">
                <a:latin typeface="Lato" panose="020F0502020204030203" pitchFamily="34" charset="0"/>
              </a:rPr>
              <a:t>70.2%</a:t>
            </a:r>
            <a:r>
              <a:rPr lang="en-US" sz="2800" dirty="0">
                <a:latin typeface="Lato" panose="020F0502020204030203" pitchFamily="34" charset="0"/>
              </a:rPr>
              <a:t>. </a:t>
            </a:r>
          </a:p>
          <a:p>
            <a:pPr marL="457200" indent="-457200">
              <a:lnSpc>
                <a:spcPct val="150000"/>
              </a:lnSpc>
              <a:buSzPct val="120000"/>
              <a:buFont typeface="Arial" panose="020B0604020202020204" pitchFamily="34" charset="0"/>
              <a:buChar char="•"/>
            </a:pPr>
            <a:r>
              <a:rPr lang="en-US" sz="2800" dirty="0">
                <a:latin typeface="Lato" panose="020F0502020204030203" pitchFamily="34" charset="0"/>
              </a:rPr>
              <a:t>Association between sleep quality and multiple measures of mental health including anxiety, stress and depression. </a:t>
            </a:r>
          </a:p>
        </p:txBody>
      </p:sp>
      <p:sp>
        <p:nvSpPr>
          <p:cNvPr id="19" name="TextBox 18">
            <a:extLst>
              <a:ext uri="{FF2B5EF4-FFF2-40B4-BE49-F238E27FC236}">
                <a16:creationId xmlns:a16="http://schemas.microsoft.com/office/drawing/2014/main" id="{0DD3656C-1F95-E7BF-9737-5A9F92D90AC0}"/>
              </a:ext>
            </a:extLst>
          </p:cNvPr>
          <p:cNvSpPr txBox="1"/>
          <p:nvPr/>
        </p:nvSpPr>
        <p:spPr>
          <a:xfrm>
            <a:off x="519745" y="17489125"/>
            <a:ext cx="8049089" cy="5780383"/>
          </a:xfrm>
          <a:prstGeom prst="rect">
            <a:avLst/>
          </a:prstGeom>
          <a:solidFill>
            <a:schemeClr val="accent4">
              <a:lumMod val="20000"/>
              <a:lumOff val="80000"/>
            </a:schemeClr>
          </a:solidFill>
          <a:ln>
            <a:solidFill>
              <a:schemeClr val="tx1"/>
            </a:solidFill>
          </a:ln>
          <a:effectLst>
            <a:outerShdw blurRad="254000" sx="102000" sy="102000" algn="ctr" rotWithShape="0">
              <a:prstClr val="black">
                <a:alpha val="20000"/>
              </a:prstClr>
            </a:outerShdw>
          </a:effectLst>
        </p:spPr>
        <p:txBody>
          <a:bodyPr wrap="square" lIns="360000" tIns="144000" rIns="360000" bIns="180000" rtlCol="0">
            <a:spAutoFit/>
          </a:bodyPr>
          <a:lstStyle/>
          <a:p>
            <a:pPr algn="ctr"/>
            <a:r>
              <a:rPr lang="en-AU" sz="8800" b="1" dirty="0">
                <a:latin typeface="Segoe UI" panose="020B0502040204020203" pitchFamily="34" charset="0"/>
                <a:cs typeface="Segoe UI" panose="020B0502040204020203" pitchFamily="34" charset="0"/>
              </a:rPr>
              <a:t>70% </a:t>
            </a:r>
            <a:r>
              <a:rPr lang="en-AU" sz="8800" dirty="0">
                <a:latin typeface="Segoe UI" panose="020B0502040204020203" pitchFamily="34" charset="0"/>
                <a:cs typeface="Segoe UI" panose="020B0502040204020203" pitchFamily="34" charset="0"/>
              </a:rPr>
              <a:t>of paramedics have </a:t>
            </a:r>
            <a:r>
              <a:rPr lang="en-AU" sz="8800" b="1" dirty="0">
                <a:latin typeface="Segoe UI" panose="020B0502040204020203" pitchFamily="34" charset="0"/>
                <a:cs typeface="Segoe UI" panose="020B0502040204020203" pitchFamily="34" charset="0"/>
              </a:rPr>
              <a:t>poor sleep quality </a:t>
            </a:r>
          </a:p>
        </p:txBody>
      </p:sp>
      <p:sp>
        <p:nvSpPr>
          <p:cNvPr id="21" name="TextBox 20">
            <a:extLst>
              <a:ext uri="{FF2B5EF4-FFF2-40B4-BE49-F238E27FC236}">
                <a16:creationId xmlns:a16="http://schemas.microsoft.com/office/drawing/2014/main" id="{984296E7-66E3-ADC1-9CB7-1EA3BD0FDF26}"/>
              </a:ext>
            </a:extLst>
          </p:cNvPr>
          <p:cNvSpPr txBox="1"/>
          <p:nvPr/>
        </p:nvSpPr>
        <p:spPr>
          <a:xfrm>
            <a:off x="9088581" y="17489125"/>
            <a:ext cx="11775297" cy="5780383"/>
          </a:xfrm>
          <a:prstGeom prst="rect">
            <a:avLst/>
          </a:prstGeom>
          <a:solidFill>
            <a:schemeClr val="accent4">
              <a:lumMod val="20000"/>
              <a:lumOff val="80000"/>
            </a:schemeClr>
          </a:solidFill>
          <a:ln>
            <a:solidFill>
              <a:schemeClr val="tx1"/>
            </a:solidFill>
          </a:ln>
          <a:effectLst>
            <a:outerShdw blurRad="254000" sx="102000" sy="102000" algn="ctr" rotWithShape="0">
              <a:prstClr val="black">
                <a:alpha val="20000"/>
              </a:prstClr>
            </a:outerShdw>
          </a:effectLst>
        </p:spPr>
        <p:txBody>
          <a:bodyPr wrap="square" lIns="360000" tIns="144000" rIns="360000" bIns="180000" rtlCol="0">
            <a:spAutoFit/>
          </a:bodyPr>
          <a:lstStyle/>
          <a:p>
            <a:pPr algn="ctr"/>
            <a:r>
              <a:rPr lang="en-AU" sz="8800" dirty="0">
                <a:latin typeface="Segoe UI" panose="020B0502040204020203" pitchFamily="34" charset="0"/>
                <a:cs typeface="Segoe UI" panose="020B0502040204020203" pitchFamily="34" charset="0"/>
              </a:rPr>
              <a:t>Nearly </a:t>
            </a:r>
            <a:r>
              <a:rPr lang="en-AU" sz="8800" b="1" dirty="0">
                <a:latin typeface="Segoe UI" panose="020B0502040204020203" pitchFamily="34" charset="0"/>
                <a:cs typeface="Segoe UI" panose="020B0502040204020203" pitchFamily="34" charset="0"/>
              </a:rPr>
              <a:t>30% </a:t>
            </a:r>
            <a:r>
              <a:rPr lang="en-AU" sz="8800" dirty="0">
                <a:latin typeface="Segoe UI" panose="020B0502040204020203" pitchFamily="34" charset="0"/>
                <a:cs typeface="Segoe UI" panose="020B0502040204020203" pitchFamily="34" charset="0"/>
              </a:rPr>
              <a:t>of paramedics experience </a:t>
            </a:r>
            <a:r>
              <a:rPr lang="en-AU" sz="8800" b="1" dirty="0">
                <a:latin typeface="Segoe UI" panose="020B0502040204020203" pitchFamily="34" charset="0"/>
                <a:cs typeface="Segoe UI" panose="020B0502040204020203" pitchFamily="34" charset="0"/>
              </a:rPr>
              <a:t>excessive daytime sleepiness </a:t>
            </a:r>
          </a:p>
        </p:txBody>
      </p:sp>
      <p:sp>
        <p:nvSpPr>
          <p:cNvPr id="4" name="TextBox 3">
            <a:extLst>
              <a:ext uri="{FF2B5EF4-FFF2-40B4-BE49-F238E27FC236}">
                <a16:creationId xmlns:a16="http://schemas.microsoft.com/office/drawing/2014/main" id="{EC40EE74-668C-F666-0927-8BED64C541BA}"/>
              </a:ext>
            </a:extLst>
          </p:cNvPr>
          <p:cNvSpPr txBox="1"/>
          <p:nvPr/>
        </p:nvSpPr>
        <p:spPr>
          <a:xfrm>
            <a:off x="413993" y="26964875"/>
            <a:ext cx="9395025" cy="2964914"/>
          </a:xfrm>
          <a:prstGeom prst="rect">
            <a:avLst/>
          </a:prstGeom>
          <a:noFill/>
          <a:ln>
            <a:noFill/>
          </a:ln>
        </p:spPr>
        <p:txBody>
          <a:bodyPr wrap="square" rtlCol="0">
            <a:spAutoFit/>
          </a:bodyPr>
          <a:lstStyle/>
          <a:p>
            <a:pPr>
              <a:spcAft>
                <a:spcPts val="800"/>
              </a:spcAft>
            </a:pPr>
            <a:r>
              <a:rPr lang="en-US" sz="2800" b="1" dirty="0">
                <a:solidFill>
                  <a:srgbClr val="3C1053"/>
                </a:solidFill>
                <a:cs typeface="Arial" panose="020B0604020202020204" pitchFamily="34" charset="0"/>
              </a:rPr>
              <a:t>References</a:t>
            </a:r>
          </a:p>
          <a:p>
            <a:pPr>
              <a:spcAft>
                <a:spcPts val="800"/>
              </a:spcAft>
            </a:pPr>
            <a:r>
              <a:rPr lang="en-US" sz="1600" dirty="0">
                <a:effectLst/>
                <a:latin typeface="Lato" panose="020F0502020204030203" pitchFamily="34" charset="0"/>
                <a:ea typeface="Calibri" panose="020F0502020204030204" pitchFamily="34" charset="0"/>
              </a:rPr>
              <a:t>Courtney JA, Francis AJ, Paxton SJ. Caring for the country: fatigue, sleep and mental health in Australian rural paramedic shiftworkers. Journal of community health. 2013;38(1):178-86.</a:t>
            </a:r>
            <a:endParaRPr lang="en-AU" sz="1600" dirty="0">
              <a:effectLst/>
              <a:latin typeface="Lato" panose="020F0502020204030203" pitchFamily="34" charset="0"/>
              <a:ea typeface="Calibri" panose="020F0502020204030204" pitchFamily="34" charset="0"/>
            </a:endParaRPr>
          </a:p>
          <a:p>
            <a:pPr>
              <a:spcAft>
                <a:spcPts val="800"/>
              </a:spcAft>
            </a:pPr>
            <a:r>
              <a:rPr lang="en-US" sz="1600" dirty="0">
                <a:effectLst/>
                <a:latin typeface="Lato" panose="020F0502020204030203" pitchFamily="34" charset="0"/>
                <a:ea typeface="Calibri" panose="020F0502020204030204" pitchFamily="34" charset="0"/>
              </a:rPr>
              <a:t>Sofianopoulos S, Williams B, Archer F, Thompson B. The exploration of physical fatigue, sleep and depression in paramedics: a pilot study. Australasian Journal of Paramedicine. 2011;9(1).</a:t>
            </a:r>
            <a:endParaRPr lang="en-AU" sz="1600" dirty="0">
              <a:effectLst/>
              <a:latin typeface="Lato" panose="020F0502020204030203" pitchFamily="34" charset="0"/>
              <a:ea typeface="Calibri" panose="020F0502020204030204" pitchFamily="34" charset="0"/>
            </a:endParaRPr>
          </a:p>
          <a:p>
            <a:pPr>
              <a:spcAft>
                <a:spcPts val="800"/>
              </a:spcAft>
            </a:pPr>
            <a:r>
              <a:rPr lang="en-US" sz="1600" dirty="0">
                <a:effectLst/>
                <a:latin typeface="Lato" panose="020F0502020204030203" pitchFamily="34" charset="0"/>
                <a:ea typeface="Calibri" panose="020F0502020204030204" pitchFamily="34" charset="0"/>
              </a:rPr>
              <a:t>Courtney JA, Francis AJ, Paxton SJ. Caring for the carers: Fatigue, sleep, and mental health in Australian paramedic shiftworkers. The Australasian Journal of Organisational Psychology. 2010;3:32-41.</a:t>
            </a:r>
            <a:endParaRPr lang="en-AU" sz="1600" dirty="0">
              <a:effectLst/>
              <a:latin typeface="Lato" panose="020F0502020204030203" pitchFamily="34" charset="0"/>
              <a:ea typeface="Calibri" panose="020F0502020204030204" pitchFamily="34" charset="0"/>
            </a:endParaRPr>
          </a:p>
          <a:p>
            <a:pPr>
              <a:spcAft>
                <a:spcPts val="800"/>
              </a:spcAft>
            </a:pPr>
            <a:r>
              <a:rPr lang="en-US" sz="1600" dirty="0">
                <a:effectLst/>
                <a:latin typeface="Lato" panose="020F0502020204030203" pitchFamily="34" charset="0"/>
                <a:ea typeface="Calibri" panose="020F0502020204030204" pitchFamily="34" charset="0"/>
              </a:rPr>
              <a:t>Khan WAA, Conduit R, Kennedy GA, Jackson ML. The relationship between shift-work, sleep, and mental health among paramedics in Australia. Sleep Health. 2020;6(3):330-7.</a:t>
            </a:r>
            <a:endParaRPr lang="en-AU" sz="1600" dirty="0">
              <a:effectLst/>
              <a:latin typeface="Lato" panose="020F0502020204030203" pitchFamily="34" charset="0"/>
              <a:ea typeface="Calibri" panose="020F0502020204030204" pitchFamily="34" charset="0"/>
            </a:endParaRPr>
          </a:p>
        </p:txBody>
      </p:sp>
      <p:pic>
        <p:nvPicPr>
          <p:cNvPr id="5" name="Picture 4">
            <a:extLst>
              <a:ext uri="{FF2B5EF4-FFF2-40B4-BE49-F238E27FC236}">
                <a16:creationId xmlns:a16="http://schemas.microsoft.com/office/drawing/2014/main" id="{48654765-645D-59ED-AC29-C3D633530335}"/>
              </a:ext>
            </a:extLst>
          </p:cNvPr>
          <p:cNvPicPr>
            <a:picLocks noChangeAspect="1"/>
          </p:cNvPicPr>
          <p:nvPr/>
        </p:nvPicPr>
        <p:blipFill>
          <a:blip r:embed="rId3"/>
          <a:stretch>
            <a:fillRect/>
          </a:stretch>
        </p:blipFill>
        <p:spPr>
          <a:xfrm>
            <a:off x="10736318" y="27631418"/>
            <a:ext cx="4537626" cy="1631828"/>
          </a:xfrm>
          <a:prstGeom prst="rect">
            <a:avLst/>
          </a:prstGeom>
        </p:spPr>
      </p:pic>
      <p:pic>
        <p:nvPicPr>
          <p:cNvPr id="6" name="Picture 4">
            <a:extLst>
              <a:ext uri="{FF2B5EF4-FFF2-40B4-BE49-F238E27FC236}">
                <a16:creationId xmlns:a16="http://schemas.microsoft.com/office/drawing/2014/main" id="{5DAF60FE-EAA9-465D-0CD5-9E53AFDBAC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31007" y="27630040"/>
            <a:ext cx="4821382" cy="163320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092FAB89-C78D-D51A-1F01-D0B2CC46AE89}"/>
              </a:ext>
            </a:extLst>
          </p:cNvPr>
          <p:cNvPicPr>
            <a:picLocks noChangeAspect="1"/>
          </p:cNvPicPr>
          <p:nvPr/>
        </p:nvPicPr>
        <p:blipFill>
          <a:blip r:embed="rId5"/>
          <a:stretch>
            <a:fillRect/>
          </a:stretch>
        </p:blipFill>
        <p:spPr>
          <a:xfrm>
            <a:off x="17349035" y="7090439"/>
            <a:ext cx="1417936" cy="1071177"/>
          </a:xfrm>
          <a:prstGeom prst="rect">
            <a:avLst/>
          </a:prstGeom>
        </p:spPr>
      </p:pic>
      <p:pic>
        <p:nvPicPr>
          <p:cNvPr id="20" name="Picture 19">
            <a:extLst>
              <a:ext uri="{FF2B5EF4-FFF2-40B4-BE49-F238E27FC236}">
                <a16:creationId xmlns:a16="http://schemas.microsoft.com/office/drawing/2014/main" id="{9CC0EA06-DB9E-BAF7-2D7E-4A778E0D96CB}"/>
              </a:ext>
            </a:extLst>
          </p:cNvPr>
          <p:cNvPicPr>
            <a:picLocks noChangeAspect="1"/>
          </p:cNvPicPr>
          <p:nvPr/>
        </p:nvPicPr>
        <p:blipFill>
          <a:blip r:embed="rId6"/>
          <a:stretch>
            <a:fillRect/>
          </a:stretch>
        </p:blipFill>
        <p:spPr>
          <a:xfrm>
            <a:off x="18241698" y="8346712"/>
            <a:ext cx="1417936" cy="1059181"/>
          </a:xfrm>
          <a:prstGeom prst="rect">
            <a:avLst/>
          </a:prstGeom>
        </p:spPr>
      </p:pic>
      <p:pic>
        <p:nvPicPr>
          <p:cNvPr id="24" name="Picture 23">
            <a:extLst>
              <a:ext uri="{FF2B5EF4-FFF2-40B4-BE49-F238E27FC236}">
                <a16:creationId xmlns:a16="http://schemas.microsoft.com/office/drawing/2014/main" id="{F3564C23-EC50-7392-1083-4DE311A8E959}"/>
              </a:ext>
            </a:extLst>
          </p:cNvPr>
          <p:cNvPicPr>
            <a:picLocks noChangeAspect="1"/>
          </p:cNvPicPr>
          <p:nvPr/>
        </p:nvPicPr>
        <p:blipFill>
          <a:blip r:embed="rId7"/>
          <a:stretch>
            <a:fillRect/>
          </a:stretch>
        </p:blipFill>
        <p:spPr>
          <a:xfrm>
            <a:off x="19106457" y="7109315"/>
            <a:ext cx="1417936" cy="1060043"/>
          </a:xfrm>
          <a:prstGeom prst="rect">
            <a:avLst/>
          </a:prstGeom>
        </p:spPr>
      </p:pic>
      <p:pic>
        <p:nvPicPr>
          <p:cNvPr id="1028" name="Picture 4" descr="First aid kit sleeping character. cartoon mascot vector">
            <a:extLst>
              <a:ext uri="{FF2B5EF4-FFF2-40B4-BE49-F238E27FC236}">
                <a16:creationId xmlns:a16="http://schemas.microsoft.com/office/drawing/2014/main" id="{AD4EDB1C-3CCE-78C1-A927-D085542F61B4}"/>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14113" t="21134" r="15152" b="17076"/>
          <a:stretch/>
        </p:blipFill>
        <p:spPr bwMode="auto">
          <a:xfrm>
            <a:off x="10435271" y="10406367"/>
            <a:ext cx="4399461" cy="2893998"/>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a:extLst>
              <a:ext uri="{FF2B5EF4-FFF2-40B4-BE49-F238E27FC236}">
                <a16:creationId xmlns:a16="http://schemas.microsoft.com/office/drawing/2014/main" id="{C1DDCDB3-CE07-E419-6B7D-BACAF9F9A974}"/>
              </a:ext>
            </a:extLst>
          </p:cNvPr>
          <p:cNvPicPr>
            <a:picLocks noChangeAspect="1"/>
          </p:cNvPicPr>
          <p:nvPr/>
        </p:nvPicPr>
        <p:blipFill>
          <a:blip r:embed="rId9"/>
          <a:stretch>
            <a:fillRect/>
          </a:stretch>
        </p:blipFill>
        <p:spPr>
          <a:xfrm>
            <a:off x="876301" y="4810276"/>
            <a:ext cx="609599" cy="609599"/>
          </a:xfrm>
          <a:prstGeom prst="rect">
            <a:avLst/>
          </a:prstGeom>
        </p:spPr>
      </p:pic>
      <p:pic>
        <p:nvPicPr>
          <p:cNvPr id="30" name="Picture 29">
            <a:extLst>
              <a:ext uri="{FF2B5EF4-FFF2-40B4-BE49-F238E27FC236}">
                <a16:creationId xmlns:a16="http://schemas.microsoft.com/office/drawing/2014/main" id="{E8788306-2D79-7567-C77D-CD706A011005}"/>
              </a:ext>
            </a:extLst>
          </p:cNvPr>
          <p:cNvPicPr>
            <a:picLocks noChangeAspect="1"/>
          </p:cNvPicPr>
          <p:nvPr/>
        </p:nvPicPr>
        <p:blipFill>
          <a:blip r:embed="rId10"/>
          <a:stretch>
            <a:fillRect/>
          </a:stretch>
        </p:blipFill>
        <p:spPr>
          <a:xfrm>
            <a:off x="7302576" y="4810276"/>
            <a:ext cx="605632" cy="605632"/>
          </a:xfrm>
          <a:prstGeom prst="rect">
            <a:avLst/>
          </a:prstGeom>
        </p:spPr>
      </p:pic>
      <p:pic>
        <p:nvPicPr>
          <p:cNvPr id="32" name="Picture 31">
            <a:extLst>
              <a:ext uri="{FF2B5EF4-FFF2-40B4-BE49-F238E27FC236}">
                <a16:creationId xmlns:a16="http://schemas.microsoft.com/office/drawing/2014/main" id="{B9F909C6-3724-D3D0-F372-285976CC2C18}"/>
              </a:ext>
            </a:extLst>
          </p:cNvPr>
          <p:cNvPicPr>
            <a:picLocks noChangeAspect="1"/>
          </p:cNvPicPr>
          <p:nvPr/>
        </p:nvPicPr>
        <p:blipFill>
          <a:blip r:embed="rId11"/>
          <a:stretch>
            <a:fillRect/>
          </a:stretch>
        </p:blipFill>
        <p:spPr>
          <a:xfrm>
            <a:off x="876301" y="10206332"/>
            <a:ext cx="609599" cy="609599"/>
          </a:xfrm>
          <a:prstGeom prst="rect">
            <a:avLst/>
          </a:prstGeom>
        </p:spPr>
      </p:pic>
      <p:pic>
        <p:nvPicPr>
          <p:cNvPr id="34" name="Picture 33">
            <a:extLst>
              <a:ext uri="{FF2B5EF4-FFF2-40B4-BE49-F238E27FC236}">
                <a16:creationId xmlns:a16="http://schemas.microsoft.com/office/drawing/2014/main" id="{DC13CAA7-EC13-1C4E-213C-ECD7C51E38D4}"/>
              </a:ext>
            </a:extLst>
          </p:cNvPr>
          <p:cNvPicPr>
            <a:picLocks noChangeAspect="1"/>
          </p:cNvPicPr>
          <p:nvPr/>
        </p:nvPicPr>
        <p:blipFill>
          <a:blip r:embed="rId12"/>
          <a:stretch>
            <a:fillRect/>
          </a:stretch>
        </p:blipFill>
        <p:spPr>
          <a:xfrm>
            <a:off x="16152706" y="10206332"/>
            <a:ext cx="605813" cy="609599"/>
          </a:xfrm>
          <a:prstGeom prst="rect">
            <a:avLst/>
          </a:prstGeom>
        </p:spPr>
      </p:pic>
      <p:pic>
        <p:nvPicPr>
          <p:cNvPr id="36" name="Picture 35">
            <a:extLst>
              <a:ext uri="{FF2B5EF4-FFF2-40B4-BE49-F238E27FC236}">
                <a16:creationId xmlns:a16="http://schemas.microsoft.com/office/drawing/2014/main" id="{E1B7DA4F-34D9-2344-29A6-883BE31CC65D}"/>
              </a:ext>
            </a:extLst>
          </p:cNvPr>
          <p:cNvPicPr>
            <a:picLocks noChangeAspect="1"/>
          </p:cNvPicPr>
          <p:nvPr/>
        </p:nvPicPr>
        <p:blipFill>
          <a:blip r:embed="rId13">
            <a:clrChange>
              <a:clrFrom>
                <a:srgbClr val="FFFFFF"/>
              </a:clrFrom>
              <a:clrTo>
                <a:srgbClr val="FFFFFF">
                  <a:alpha val="0"/>
                </a:srgbClr>
              </a:clrTo>
            </a:clrChange>
          </a:blip>
          <a:stretch>
            <a:fillRect/>
          </a:stretch>
        </p:blipFill>
        <p:spPr>
          <a:xfrm>
            <a:off x="835930" y="23922331"/>
            <a:ext cx="649970" cy="609599"/>
          </a:xfrm>
          <a:prstGeom prst="rect">
            <a:avLst/>
          </a:prstGeom>
        </p:spPr>
      </p:pic>
    </p:spTree>
    <p:extLst>
      <p:ext uri="{BB962C8B-B14F-4D97-AF65-F5344CB8AC3E}">
        <p14:creationId xmlns:p14="http://schemas.microsoft.com/office/powerpoint/2010/main" val="9884453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SECTOMILLISECCONVERTED" val="1"/>
  <p:tag name="MMPROD_UIDATA" val="&lt;database version=&quot;11.0&quot;&gt;&lt;object type=&quot;1&quot; unique_id=&quot;10001&quot;&gt;&lt;object type=&quot;2&quot; unique_id=&quot;10114&quot;&gt;&lt;object type=&quot;3&quot; unique_id=&quot;10115&quot;&gt;&lt;property id=&quot;20148&quot; value=&quot;5&quot;/&gt;&lt;property id=&quot;20300&quot; value=&quot;Slide 1 - &amp;quot;Prevalence of insomnia, excessive sleepiness, &amp;amp; poor  sleep quality amongst paramedics: A systematic review&amp;quot;&quot;/&gt;&lt;property id=&quot;20307&quot; value=&quot;256&quot;/&gt;&lt;/object&gt;&lt;/object&gt;&lt;object type=&quot;8&quot; unique_id=&quot;10118&quot;&gt;&lt;/object&gt;&lt;/object&gt;&lt;/database&gt;"/>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09B522C3583849BE43745F791DC72D" ma:contentTypeVersion="9" ma:contentTypeDescription="Create a new document." ma:contentTypeScope="" ma:versionID="59f4726346f38090f6891c0da162e307">
  <xsd:schema xmlns:xsd="http://www.w3.org/2001/XMLSchema" xmlns:xs="http://www.w3.org/2001/XMLSchema" xmlns:p="http://schemas.microsoft.com/office/2006/metadata/properties" xmlns:ns2="e147b7fa-7b40-4d50-b486-9f742bd2e933" xmlns:ns3="255f685f-5093-49d4-95ac-331ecd9fc3a2" targetNamespace="http://schemas.microsoft.com/office/2006/metadata/properties" ma:root="true" ma:fieldsID="3282495dcca66e98b021360ccc0a9ab4" ns2:_="" ns3:_="">
    <xsd:import namespace="e147b7fa-7b40-4d50-b486-9f742bd2e933"/>
    <xsd:import namespace="255f685f-5093-49d4-95ac-331ecd9fc3a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bjectDetectorVersion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47b7fa-7b40-4d50-b486-9f742bd2e9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55f685f-5093-49d4-95ac-331ecd9fc3a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7CCB36-608A-4F5D-AB1B-7C6670A9C669}">
  <ds:schemaRefs>
    <ds:schemaRef ds:uri="255f685f-5093-49d4-95ac-331ecd9fc3a2"/>
    <ds:schemaRef ds:uri="e147b7fa-7b40-4d50-b486-9f742bd2e93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AE37055-FEE6-4494-9020-1B755F0A982D}">
  <ds:schemaRefs>
    <ds:schemaRef ds:uri="http://schemas.microsoft.com/sharepoint/v3/contenttype/forms"/>
  </ds:schemaRefs>
</ds:datastoreItem>
</file>

<file path=customXml/itemProps3.xml><?xml version="1.0" encoding="utf-8"?>
<ds:datastoreItem xmlns:ds="http://schemas.openxmlformats.org/officeDocument/2006/customXml" ds:itemID="{E673BD91-9718-456B-989F-9C03957E71A4}">
  <ds:schemaRefs>
    <ds:schemaRef ds:uri="http://schemas.openxmlformats.org/package/2006/metadata/core-properties"/>
    <ds:schemaRef ds:uri="http://schemas.microsoft.com/office/2006/documentManagement/types"/>
    <ds:schemaRef ds:uri="http://purl.org/dc/dcmitype/"/>
    <ds:schemaRef ds:uri="http://purl.org/dc/terms/"/>
    <ds:schemaRef ds:uri="http://schemas.microsoft.com/office/infopath/2007/PartnerControls"/>
    <ds:schemaRef ds:uri="http://schemas.microsoft.com/office/2006/metadata/properties"/>
    <ds:schemaRef ds:uri="255f685f-5093-49d4-95ac-331ecd9fc3a2"/>
    <ds:schemaRef ds:uri="e147b7fa-7b40-4d50-b486-9f742bd2e933"/>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177</TotalTime>
  <Words>438</Words>
  <Application>Microsoft Office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Calibri Light</vt:lpstr>
      <vt:lpstr>Lato</vt:lpstr>
      <vt:lpstr>Segoe UI</vt:lpstr>
      <vt:lpstr>Office Theme</vt:lpstr>
      <vt:lpstr>Insomnia, excessive sleepiness, &amp; poor  sleep quality amongst paramedics  Kylie Kendrick, Rowan P. Ogeil, Matthew Dunn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hydrogels in out-of-hospital treatment of thermal burns: A scoping review</dc:title>
  <dc:creator>Scott Stewart</dc:creator>
  <cp:lastModifiedBy>Kylie Kendrick</cp:lastModifiedBy>
  <cp:revision>7</cp:revision>
  <cp:lastPrinted>2023-08-30T05:59:51Z</cp:lastPrinted>
  <dcterms:created xsi:type="dcterms:W3CDTF">2023-07-30T08:07:58Z</dcterms:created>
  <dcterms:modified xsi:type="dcterms:W3CDTF">2023-09-01T04:43:08Z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0x010100D509B522C3583849BE43745F791DC72D</vt:lpwstr>
  </property>
</Properties>
</file>