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15124113" cy="10691813"/>
  <p:notesSz cx="6858000" cy="9144000"/>
  <p:defaultTextStyle>
    <a:defPPr>
      <a:defRPr lang="en-US"/>
    </a:defPPr>
    <a:lvl1pPr marL="0" algn="l" defTabSz="1239103" rtl="0" eaLnBrk="1" latinLnBrk="0" hangingPunct="1">
      <a:defRPr sz="2439" kern="1200">
        <a:solidFill>
          <a:schemeClr val="tx1"/>
        </a:solidFill>
        <a:latin typeface="+mn-lt"/>
        <a:ea typeface="+mn-ea"/>
        <a:cs typeface="+mn-cs"/>
      </a:defRPr>
    </a:lvl1pPr>
    <a:lvl2pPr marL="619552" algn="l" defTabSz="1239103" rtl="0" eaLnBrk="1" latinLnBrk="0" hangingPunct="1">
      <a:defRPr sz="2439" kern="1200">
        <a:solidFill>
          <a:schemeClr val="tx1"/>
        </a:solidFill>
        <a:latin typeface="+mn-lt"/>
        <a:ea typeface="+mn-ea"/>
        <a:cs typeface="+mn-cs"/>
      </a:defRPr>
    </a:lvl2pPr>
    <a:lvl3pPr marL="1239103" algn="l" defTabSz="1239103" rtl="0" eaLnBrk="1" latinLnBrk="0" hangingPunct="1">
      <a:defRPr sz="2439" kern="1200">
        <a:solidFill>
          <a:schemeClr val="tx1"/>
        </a:solidFill>
        <a:latin typeface="+mn-lt"/>
        <a:ea typeface="+mn-ea"/>
        <a:cs typeface="+mn-cs"/>
      </a:defRPr>
    </a:lvl3pPr>
    <a:lvl4pPr marL="1858655" algn="l" defTabSz="1239103" rtl="0" eaLnBrk="1" latinLnBrk="0" hangingPunct="1">
      <a:defRPr sz="2439" kern="1200">
        <a:solidFill>
          <a:schemeClr val="tx1"/>
        </a:solidFill>
        <a:latin typeface="+mn-lt"/>
        <a:ea typeface="+mn-ea"/>
        <a:cs typeface="+mn-cs"/>
      </a:defRPr>
    </a:lvl4pPr>
    <a:lvl5pPr marL="2478207" algn="l" defTabSz="1239103" rtl="0" eaLnBrk="1" latinLnBrk="0" hangingPunct="1">
      <a:defRPr sz="2439" kern="1200">
        <a:solidFill>
          <a:schemeClr val="tx1"/>
        </a:solidFill>
        <a:latin typeface="+mn-lt"/>
        <a:ea typeface="+mn-ea"/>
        <a:cs typeface="+mn-cs"/>
      </a:defRPr>
    </a:lvl5pPr>
    <a:lvl6pPr marL="3097759" algn="l" defTabSz="1239103" rtl="0" eaLnBrk="1" latinLnBrk="0" hangingPunct="1">
      <a:defRPr sz="2439" kern="1200">
        <a:solidFill>
          <a:schemeClr val="tx1"/>
        </a:solidFill>
        <a:latin typeface="+mn-lt"/>
        <a:ea typeface="+mn-ea"/>
        <a:cs typeface="+mn-cs"/>
      </a:defRPr>
    </a:lvl6pPr>
    <a:lvl7pPr marL="3717310" algn="l" defTabSz="1239103" rtl="0" eaLnBrk="1" latinLnBrk="0" hangingPunct="1">
      <a:defRPr sz="2439" kern="1200">
        <a:solidFill>
          <a:schemeClr val="tx1"/>
        </a:solidFill>
        <a:latin typeface="+mn-lt"/>
        <a:ea typeface="+mn-ea"/>
        <a:cs typeface="+mn-cs"/>
      </a:defRPr>
    </a:lvl7pPr>
    <a:lvl8pPr marL="4336862" algn="l" defTabSz="1239103" rtl="0" eaLnBrk="1" latinLnBrk="0" hangingPunct="1">
      <a:defRPr sz="2439" kern="1200">
        <a:solidFill>
          <a:schemeClr val="tx1"/>
        </a:solidFill>
        <a:latin typeface="+mn-lt"/>
        <a:ea typeface="+mn-ea"/>
        <a:cs typeface="+mn-cs"/>
      </a:defRPr>
    </a:lvl8pPr>
    <a:lvl9pPr marL="4956414" algn="l" defTabSz="1239103" rtl="0" eaLnBrk="1" latinLnBrk="0" hangingPunct="1">
      <a:defRPr sz="243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lly Bowles" initials="KB" lastIdx="2" clrIdx="0">
    <p:extLst>
      <p:ext uri="{19B8F6BF-5375-455C-9EA6-DF929625EA0E}">
        <p15:presenceInfo xmlns:p15="http://schemas.microsoft.com/office/powerpoint/2012/main" userId="S-1-5-21-948756243-734778046-674738317-5488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p:restoredTop sz="94645"/>
  </p:normalViewPr>
  <p:slideViewPr>
    <p:cSldViewPr snapToGrid="0" snapToObjects="1">
      <p:cViewPr varScale="1">
        <p:scale>
          <a:sx n="63" d="100"/>
          <a:sy n="63" d="100"/>
        </p:scale>
        <p:origin x="11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309" y="1749795"/>
            <a:ext cx="12855496"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90514" y="5615678"/>
            <a:ext cx="11343085"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C18ACD-F1D3-9142-8BE5-4967535F9B96}"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859565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18ACD-F1D3-9142-8BE5-4967535F9B96}"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11431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23194" y="569240"/>
            <a:ext cx="3261137"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784" y="569240"/>
            <a:ext cx="959435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18ACD-F1D3-9142-8BE5-4967535F9B96}"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1394832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18ACD-F1D3-9142-8BE5-4967535F9B96}"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601503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907" y="2665532"/>
            <a:ext cx="13044547"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907" y="7155103"/>
            <a:ext cx="13044547"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C18ACD-F1D3-9142-8BE5-4967535F9B96}"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1270453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783" y="2846200"/>
            <a:ext cx="6427748"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6582" y="2846200"/>
            <a:ext cx="6427748"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C18ACD-F1D3-9142-8BE5-4967535F9B96}"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84475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753" y="569242"/>
            <a:ext cx="13044547"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754" y="2620980"/>
            <a:ext cx="6398208"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754" y="3905482"/>
            <a:ext cx="6398208"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6583" y="2620980"/>
            <a:ext cx="6429718"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6583" y="3905482"/>
            <a:ext cx="6429718"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C18ACD-F1D3-9142-8BE5-4967535F9B96}" type="datetimeFigureOut">
              <a:rPr lang="en-US" smtClean="0"/>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29774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C18ACD-F1D3-9142-8BE5-4967535F9B96}" type="datetimeFigureOut">
              <a:rPr lang="en-US" smtClean="0"/>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543031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18ACD-F1D3-9142-8BE5-4967535F9B96}" type="datetimeFigureOut">
              <a:rPr lang="en-US" smtClean="0"/>
              <a:t>9/6/2023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2071412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753" y="712788"/>
            <a:ext cx="4877920"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9718" y="1539425"/>
            <a:ext cx="7656582"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753" y="3207544"/>
            <a:ext cx="487792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CC18ACD-F1D3-9142-8BE5-4967535F9B96}"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1377259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753" y="712788"/>
            <a:ext cx="4877920"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9718" y="1539425"/>
            <a:ext cx="7656582"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41753" y="3207544"/>
            <a:ext cx="487792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CC18ACD-F1D3-9142-8BE5-4967535F9B96}"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C7A09-92E1-8645-B083-9C05468C9CED}" type="slidenum">
              <a:rPr lang="en-US" smtClean="0"/>
              <a:t>‹#›</a:t>
            </a:fld>
            <a:endParaRPr lang="en-US"/>
          </a:p>
        </p:txBody>
      </p:sp>
    </p:spTree>
    <p:extLst>
      <p:ext uri="{BB962C8B-B14F-4D97-AF65-F5344CB8AC3E}">
        <p14:creationId xmlns:p14="http://schemas.microsoft.com/office/powerpoint/2010/main" val="2016139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783" y="569242"/>
            <a:ext cx="13044547"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783" y="2846200"/>
            <a:ext cx="13044547"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783" y="9909729"/>
            <a:ext cx="3402925"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CC18ACD-F1D3-9142-8BE5-4967535F9B96}" type="datetimeFigureOut">
              <a:rPr lang="en-US" smtClean="0"/>
              <a:t>9/6/2023</a:t>
            </a:fld>
            <a:endParaRPr lang="en-US"/>
          </a:p>
        </p:txBody>
      </p:sp>
      <p:sp>
        <p:nvSpPr>
          <p:cNvPr id="5" name="Footer Placeholder 4"/>
          <p:cNvSpPr>
            <a:spLocks noGrp="1"/>
          </p:cNvSpPr>
          <p:nvPr>
            <p:ph type="ftr" sz="quarter" idx="3"/>
          </p:nvPr>
        </p:nvSpPr>
        <p:spPr>
          <a:xfrm>
            <a:off x="5009863" y="9909729"/>
            <a:ext cx="5104388"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81405" y="9909729"/>
            <a:ext cx="3402925"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77C7A09-92E1-8645-B083-9C05468C9CED}" type="slidenum">
              <a:rPr lang="en-US" smtClean="0"/>
              <a:t>‹#›</a:t>
            </a:fld>
            <a:endParaRPr lang="en-US"/>
          </a:p>
        </p:txBody>
      </p:sp>
    </p:spTree>
    <p:extLst>
      <p:ext uri="{BB962C8B-B14F-4D97-AF65-F5344CB8AC3E}">
        <p14:creationId xmlns:p14="http://schemas.microsoft.com/office/powerpoint/2010/main" val="6888762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69425" y="1864125"/>
            <a:ext cx="5792950" cy="7439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2"/>
          <p:cNvSpPr>
            <a:spLocks noChangeArrowheads="1"/>
          </p:cNvSpPr>
          <p:nvPr/>
        </p:nvSpPr>
        <p:spPr bwMode="auto">
          <a:xfrm>
            <a:off x="159256" y="803134"/>
            <a:ext cx="14768673"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defTabSz="1560513" eaLnBrk="0" hangingPunct="0">
              <a:defRPr sz="2900">
                <a:solidFill>
                  <a:schemeClr val="tx1"/>
                </a:solidFill>
                <a:latin typeface="Arial" charset="0"/>
                <a:cs typeface="Arial" charset="0"/>
              </a:defRPr>
            </a:lvl1pPr>
            <a:lvl2pPr marL="742950" indent="-285750" defTabSz="1560513" eaLnBrk="0" hangingPunct="0">
              <a:defRPr sz="2900">
                <a:solidFill>
                  <a:schemeClr val="tx1"/>
                </a:solidFill>
                <a:latin typeface="Arial" charset="0"/>
                <a:cs typeface="Arial" charset="0"/>
              </a:defRPr>
            </a:lvl2pPr>
            <a:lvl3pPr marL="1143000" indent="-228600" defTabSz="1560513" eaLnBrk="0" hangingPunct="0">
              <a:defRPr sz="2900">
                <a:solidFill>
                  <a:schemeClr val="tx1"/>
                </a:solidFill>
                <a:latin typeface="Arial" charset="0"/>
                <a:cs typeface="Arial" charset="0"/>
              </a:defRPr>
            </a:lvl3pPr>
            <a:lvl4pPr marL="1600200" indent="-228600" defTabSz="1560513" eaLnBrk="0" hangingPunct="0">
              <a:defRPr sz="2900">
                <a:solidFill>
                  <a:schemeClr val="tx1"/>
                </a:solidFill>
                <a:latin typeface="Arial" charset="0"/>
                <a:cs typeface="Arial" charset="0"/>
              </a:defRPr>
            </a:lvl4pPr>
            <a:lvl5pPr marL="2057400" indent="-228600" defTabSz="1560513" eaLnBrk="0" hangingPunct="0">
              <a:defRPr sz="2900">
                <a:solidFill>
                  <a:schemeClr val="tx1"/>
                </a:solidFill>
                <a:latin typeface="Arial" charset="0"/>
                <a:cs typeface="Arial" charset="0"/>
              </a:defRPr>
            </a:lvl5pPr>
            <a:lvl6pPr marL="2514600" indent="-228600" defTabSz="1560513" eaLnBrk="0" fontAlgn="base" hangingPunct="0">
              <a:spcBef>
                <a:spcPct val="0"/>
              </a:spcBef>
              <a:spcAft>
                <a:spcPct val="0"/>
              </a:spcAft>
              <a:defRPr sz="2900">
                <a:solidFill>
                  <a:schemeClr val="tx1"/>
                </a:solidFill>
                <a:latin typeface="Arial" charset="0"/>
                <a:cs typeface="Arial" charset="0"/>
              </a:defRPr>
            </a:lvl6pPr>
            <a:lvl7pPr marL="2971800" indent="-228600" defTabSz="1560513" eaLnBrk="0" fontAlgn="base" hangingPunct="0">
              <a:spcBef>
                <a:spcPct val="0"/>
              </a:spcBef>
              <a:spcAft>
                <a:spcPct val="0"/>
              </a:spcAft>
              <a:defRPr sz="2900">
                <a:solidFill>
                  <a:schemeClr val="tx1"/>
                </a:solidFill>
                <a:latin typeface="Arial" charset="0"/>
                <a:cs typeface="Arial" charset="0"/>
              </a:defRPr>
            </a:lvl7pPr>
            <a:lvl8pPr marL="3429000" indent="-228600" defTabSz="1560513" eaLnBrk="0" fontAlgn="base" hangingPunct="0">
              <a:spcBef>
                <a:spcPct val="0"/>
              </a:spcBef>
              <a:spcAft>
                <a:spcPct val="0"/>
              </a:spcAft>
              <a:defRPr sz="2900">
                <a:solidFill>
                  <a:schemeClr val="tx1"/>
                </a:solidFill>
                <a:latin typeface="Arial" charset="0"/>
                <a:cs typeface="Arial" charset="0"/>
              </a:defRPr>
            </a:lvl8pPr>
            <a:lvl9pPr marL="3886200" indent="-228600" defTabSz="1560513" eaLnBrk="0" fontAlgn="base" hangingPunct="0">
              <a:spcBef>
                <a:spcPct val="0"/>
              </a:spcBef>
              <a:spcAft>
                <a:spcPct val="0"/>
              </a:spcAft>
              <a:defRPr sz="2900">
                <a:solidFill>
                  <a:schemeClr val="tx1"/>
                </a:solidFill>
                <a:latin typeface="Arial" charset="0"/>
                <a:cs typeface="Arial" charset="0"/>
              </a:defRPr>
            </a:lvl9pPr>
          </a:lstStyle>
          <a:p>
            <a:pPr algn="ctr" eaLnBrk="1" hangingPunct="1"/>
            <a:r>
              <a:rPr lang="en-US" altLang="en-US" sz="3100" b="1" dirty="0">
                <a:latin typeface="Arial Narrow" charset="0"/>
                <a:ea typeface="Arial Narrow" charset="0"/>
                <a:cs typeface="Arial Narrow" charset="0"/>
              </a:rPr>
              <a:t>Compassion Training for Ambulance Victoria Staff:  A pilot study</a:t>
            </a:r>
            <a:br>
              <a:rPr lang="en-AU" altLang="en-US" sz="3200" dirty="0">
                <a:latin typeface="Arial Narrow" charset="0"/>
                <a:ea typeface="Arial Narrow" charset="0"/>
                <a:cs typeface="Arial Narrow" charset="0"/>
              </a:rPr>
            </a:br>
            <a:r>
              <a:rPr lang="en-AU" altLang="en-US" sz="1600" dirty="0">
                <a:latin typeface="Arial Narrow" charset="0"/>
                <a:ea typeface="Arial Narrow" charset="0"/>
                <a:cs typeface="Arial Narrow" charset="0"/>
              </a:rPr>
              <a:t>Amanda ABBASS</a:t>
            </a:r>
            <a:r>
              <a:rPr lang="en-AU" altLang="en-US" sz="1600" baseline="30000" dirty="0">
                <a:latin typeface="Arial Narrow" charset="0"/>
                <a:ea typeface="Arial Narrow" charset="0"/>
                <a:cs typeface="Arial Narrow" charset="0"/>
              </a:rPr>
              <a:t>1</a:t>
            </a:r>
            <a:r>
              <a:rPr lang="en-AU" altLang="en-US" sz="1600" dirty="0">
                <a:latin typeface="Arial Narrow" charset="0"/>
                <a:ea typeface="Arial Narrow" charset="0"/>
                <a:cs typeface="Arial Narrow" charset="0"/>
              </a:rPr>
              <a:t>, Dr Debbie LING</a:t>
            </a:r>
            <a:r>
              <a:rPr lang="en-AU" altLang="en-US" sz="1600" baseline="30000" dirty="0">
                <a:latin typeface="Arial Narrow" charset="0"/>
                <a:ea typeface="Arial Narrow" charset="0"/>
                <a:cs typeface="Arial Narrow" charset="0"/>
              </a:rPr>
              <a:t>2</a:t>
            </a:r>
            <a:r>
              <a:rPr lang="en-AU" altLang="en-US" sz="1600" dirty="0">
                <a:latin typeface="Arial Narrow" charset="0"/>
                <a:ea typeface="Arial Narrow" charset="0"/>
                <a:cs typeface="Arial Narrow" charset="0"/>
              </a:rPr>
              <a:t>,  Ellie RIDGWAY</a:t>
            </a:r>
            <a:r>
              <a:rPr lang="en-AU" altLang="en-US" sz="1600" baseline="30000" dirty="0">
                <a:latin typeface="Arial Narrow" charset="0"/>
                <a:ea typeface="Arial Narrow" charset="0"/>
                <a:cs typeface="Arial Narrow" charset="0"/>
              </a:rPr>
              <a:t>3</a:t>
            </a:r>
            <a:r>
              <a:rPr lang="en-AU" altLang="en-US" sz="1600" dirty="0">
                <a:latin typeface="Arial Narrow" charset="0"/>
                <a:ea typeface="Arial Narrow" charset="0"/>
                <a:cs typeface="Arial Narrow" charset="0"/>
              </a:rPr>
              <a:t>, Dr Megan DOBBIE</a:t>
            </a:r>
            <a:r>
              <a:rPr lang="en-AU" altLang="en-US" sz="1600" baseline="30000" dirty="0">
                <a:latin typeface="Arial Narrow" charset="0"/>
                <a:ea typeface="Arial Narrow" charset="0"/>
                <a:cs typeface="Arial Narrow" charset="0"/>
              </a:rPr>
              <a:t>3</a:t>
            </a:r>
            <a:r>
              <a:rPr lang="en-AU" altLang="en-US" sz="1600" dirty="0">
                <a:latin typeface="Arial Narrow" charset="0"/>
                <a:ea typeface="Arial Narrow" charset="0"/>
                <a:cs typeface="Arial Narrow" charset="0"/>
              </a:rPr>
              <a:t>,  Prof Brett WILLIAMS</a:t>
            </a:r>
            <a:r>
              <a:rPr lang="en-AU" altLang="en-US" sz="1600" baseline="30000" dirty="0">
                <a:latin typeface="Arial Narrow" charset="0"/>
                <a:ea typeface="Arial Narrow" charset="0"/>
                <a:cs typeface="Arial Narrow" charset="0"/>
              </a:rPr>
              <a:t>1</a:t>
            </a:r>
            <a:r>
              <a:rPr lang="en-AU" altLang="en-US" sz="1600" dirty="0">
                <a:latin typeface="Arial Narrow" charset="0"/>
                <a:ea typeface="Arial Narrow" charset="0"/>
                <a:cs typeface="Arial Narrow" charset="0"/>
              </a:rPr>
              <a:t>,</a:t>
            </a:r>
            <a:r>
              <a:rPr lang="en-AU" altLang="en-US" sz="1600" baseline="30000" dirty="0">
                <a:latin typeface="Arial Narrow" charset="0"/>
                <a:ea typeface="Arial Narrow" charset="0"/>
                <a:cs typeface="Arial Narrow" charset="0"/>
              </a:rPr>
              <a:t> 4</a:t>
            </a:r>
            <a:r>
              <a:rPr lang="en-AU" altLang="en-US" sz="1600" dirty="0">
                <a:latin typeface="Arial Narrow" charset="0"/>
                <a:ea typeface="Arial Narrow" charset="0"/>
                <a:cs typeface="Arial Narrow" charset="0"/>
              </a:rPr>
              <a:t>  </a:t>
            </a:r>
            <a:br>
              <a:rPr lang="en-AU" altLang="en-US" sz="1600" dirty="0">
                <a:latin typeface="Arial Narrow" charset="0"/>
                <a:ea typeface="Arial Narrow" charset="0"/>
                <a:cs typeface="Arial Narrow" charset="0"/>
              </a:rPr>
            </a:br>
            <a:r>
              <a:rPr lang="en-AU" altLang="en-US" sz="1600" baseline="30000" dirty="0">
                <a:latin typeface="Arial Narrow" charset="0"/>
                <a:ea typeface="Arial Narrow" charset="0"/>
                <a:cs typeface="Arial Narrow" charset="0"/>
              </a:rPr>
              <a:t>1</a:t>
            </a:r>
            <a:r>
              <a:rPr lang="en-AU" altLang="en-US" sz="1600" dirty="0">
                <a:latin typeface="Arial Narrow" charset="0"/>
                <a:ea typeface="Arial Narrow" charset="0"/>
                <a:cs typeface="Arial Narrow" charset="0"/>
              </a:rPr>
              <a:t> </a:t>
            </a:r>
            <a:r>
              <a:rPr lang="en-AU" altLang="en-US" sz="1200" dirty="0">
                <a:latin typeface="Arial Narrow" charset="0"/>
                <a:ea typeface="Arial Narrow" charset="0"/>
                <a:cs typeface="Arial Narrow" charset="0"/>
              </a:rPr>
              <a:t>Department of Paramedicine, Monash University, </a:t>
            </a:r>
            <a:r>
              <a:rPr lang="en-AU" altLang="en-US" sz="1200" baseline="30000" dirty="0">
                <a:latin typeface="Arial Narrow" charset="0"/>
                <a:ea typeface="Arial Narrow" charset="0"/>
                <a:cs typeface="Arial Narrow" charset="0"/>
              </a:rPr>
              <a:t>2</a:t>
            </a:r>
            <a:r>
              <a:rPr lang="en-AU" altLang="en-US" sz="1200" dirty="0">
                <a:latin typeface="Arial Narrow" charset="0"/>
                <a:ea typeface="Arial Narrow" charset="0"/>
                <a:cs typeface="Arial Narrow" charset="0"/>
              </a:rPr>
              <a:t> Department of Social Work, Monash University, </a:t>
            </a:r>
            <a:r>
              <a:rPr lang="en-AU" altLang="en-US" sz="1200" baseline="30000" dirty="0">
                <a:latin typeface="Arial Narrow" charset="0"/>
                <a:ea typeface="Arial Narrow" charset="0"/>
                <a:cs typeface="Arial Narrow" charset="0"/>
              </a:rPr>
              <a:t>3</a:t>
            </a:r>
            <a:r>
              <a:rPr lang="en-AU" altLang="en-US" sz="1200" dirty="0">
                <a:latin typeface="Arial Narrow" charset="0"/>
                <a:ea typeface="Arial Narrow" charset="0"/>
                <a:cs typeface="Arial Narrow" charset="0"/>
              </a:rPr>
              <a:t> Ambulance Victoria </a:t>
            </a:r>
            <a:r>
              <a:rPr lang="en-AU" altLang="en-US" sz="1200" baseline="30000" dirty="0">
                <a:latin typeface="Arial Narrow" charset="0"/>
                <a:ea typeface="Arial Narrow" charset="0"/>
                <a:cs typeface="Arial Narrow" charset="0"/>
              </a:rPr>
              <a:t>4</a:t>
            </a:r>
            <a:r>
              <a:rPr lang="en-AU" altLang="en-US" sz="1200" dirty="0">
                <a:latin typeface="Arial Narrow" charset="0"/>
                <a:ea typeface="Arial Narrow" charset="0"/>
                <a:cs typeface="Arial Narrow" charset="0"/>
              </a:rPr>
              <a:t> </a:t>
            </a:r>
            <a:r>
              <a:rPr lang="en-US" altLang="en-US" sz="1200" dirty="0">
                <a:latin typeface="Arial Narrow" charset="0"/>
                <a:ea typeface="Arial Narrow" charset="0"/>
                <a:cs typeface="Arial Narrow" charset="0"/>
              </a:rPr>
              <a:t>Faculty of Applied Medical Sciences</a:t>
            </a:r>
            <a:endParaRPr lang="en-AU" altLang="en-US" sz="1200" dirty="0">
              <a:latin typeface="Arial Narrow" charset="0"/>
              <a:ea typeface="Arial Narrow" charset="0"/>
              <a:cs typeface="Arial Narrow"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178" y="181358"/>
            <a:ext cx="14681451" cy="614219"/>
          </a:xfrm>
          <a:prstGeom prst="rect">
            <a:avLst/>
          </a:prstGeom>
        </p:spPr>
      </p:pic>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238" y="9514279"/>
            <a:ext cx="14681451" cy="959138"/>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54857" y="253928"/>
            <a:ext cx="2138286" cy="561404"/>
          </a:xfrm>
          <a:prstGeom prst="rect">
            <a:avLst/>
          </a:prstGeom>
        </p:spPr>
      </p:pic>
      <p:sp>
        <p:nvSpPr>
          <p:cNvPr id="21" name="TextBox 20"/>
          <p:cNvSpPr txBox="1"/>
          <p:nvPr/>
        </p:nvSpPr>
        <p:spPr>
          <a:xfrm>
            <a:off x="10303520" y="9714570"/>
            <a:ext cx="4502673" cy="584775"/>
          </a:xfrm>
          <a:prstGeom prst="rect">
            <a:avLst/>
          </a:prstGeom>
          <a:noFill/>
        </p:spPr>
        <p:txBody>
          <a:bodyPr wrap="square" rtlCol="0">
            <a:spAutoFit/>
          </a:bodyPr>
          <a:lstStyle/>
          <a:p>
            <a:pPr algn="r"/>
            <a:r>
              <a:rPr lang="en-AU" sz="3200" dirty="0">
                <a:solidFill>
                  <a:schemeClr val="bg1"/>
                </a:solidFill>
                <a:latin typeface="Arial Narrow" panose="020B0606020202030204" pitchFamily="34" charset="0"/>
                <a:cs typeface="Calibri" panose="020F0502020204030204" pitchFamily="34" charset="0"/>
              </a:rPr>
              <a:t>Paramedicine</a:t>
            </a:r>
          </a:p>
        </p:txBody>
      </p:sp>
      <p:sp>
        <p:nvSpPr>
          <p:cNvPr id="26" name="TextBox 25"/>
          <p:cNvSpPr txBox="1"/>
          <p:nvPr/>
        </p:nvSpPr>
        <p:spPr>
          <a:xfrm>
            <a:off x="5880759" y="9619300"/>
            <a:ext cx="4148622" cy="707886"/>
          </a:xfrm>
          <a:prstGeom prst="rect">
            <a:avLst/>
          </a:prstGeom>
          <a:noFill/>
        </p:spPr>
        <p:txBody>
          <a:bodyPr wrap="square" rtlCol="0">
            <a:spAutoFit/>
          </a:bodyPr>
          <a:lstStyle/>
          <a:p>
            <a:pPr algn="ctr"/>
            <a:r>
              <a:rPr lang="en-AU" sz="2000" dirty="0">
                <a:solidFill>
                  <a:schemeClr val="bg1"/>
                </a:solidFill>
                <a:latin typeface="Arial Narrow" panose="020B0606020202030204" pitchFamily="34" charset="0"/>
              </a:rPr>
              <a:t>Contact details: Amanda Abbass</a:t>
            </a:r>
          </a:p>
          <a:p>
            <a:pPr algn="ctr"/>
            <a:r>
              <a:rPr lang="en-AU" sz="2000" dirty="0">
                <a:solidFill>
                  <a:schemeClr val="bg1"/>
                </a:solidFill>
                <a:latin typeface="Arial Narrow" panose="020B0606020202030204" pitchFamily="34" charset="0"/>
              </a:rPr>
              <a:t>amanda.abbass@monash.edu </a:t>
            </a:r>
          </a:p>
        </p:txBody>
      </p:sp>
      <p:sp>
        <p:nvSpPr>
          <p:cNvPr id="27" name="TextBox 26"/>
          <p:cNvSpPr txBox="1"/>
          <p:nvPr/>
        </p:nvSpPr>
        <p:spPr>
          <a:xfrm>
            <a:off x="166253" y="1662459"/>
            <a:ext cx="1654620" cy="461665"/>
          </a:xfrm>
          <a:prstGeom prst="rect">
            <a:avLst/>
          </a:prstGeom>
          <a:noFill/>
        </p:spPr>
        <p:txBody>
          <a:bodyPr wrap="none" rtlCol="0">
            <a:spAutoFit/>
          </a:bodyPr>
          <a:lstStyle/>
          <a:p>
            <a:r>
              <a:rPr lang="en-AU" sz="2400" b="1" dirty="0">
                <a:latin typeface="Arial Narrow" charset="0"/>
              </a:rPr>
              <a:t>Introduction</a:t>
            </a:r>
            <a:endParaRPr lang="en-AU" sz="2400" dirty="0"/>
          </a:p>
        </p:txBody>
      </p:sp>
      <p:sp>
        <p:nvSpPr>
          <p:cNvPr id="29" name="Text Box 3"/>
          <p:cNvSpPr txBox="1">
            <a:spLocks noChangeArrowheads="1"/>
          </p:cNvSpPr>
          <p:nvPr/>
        </p:nvSpPr>
        <p:spPr bwMode="auto">
          <a:xfrm>
            <a:off x="23956" y="2088284"/>
            <a:ext cx="454547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a:spAutoFit/>
          </a:bodyPr>
          <a:lstStyle>
            <a:lvl1pPr eaLnBrk="0" hangingPunct="0">
              <a:defRPr sz="2900">
                <a:solidFill>
                  <a:schemeClr val="tx1"/>
                </a:solidFill>
                <a:latin typeface="Arial" charset="0"/>
                <a:cs typeface="Arial" charset="0"/>
              </a:defRPr>
            </a:lvl1pPr>
            <a:lvl2pPr marL="742950" indent="-285750" eaLnBrk="0" hangingPunct="0">
              <a:defRPr sz="2900">
                <a:solidFill>
                  <a:schemeClr val="tx1"/>
                </a:solidFill>
                <a:latin typeface="Arial" charset="0"/>
                <a:cs typeface="Arial" charset="0"/>
              </a:defRPr>
            </a:lvl2pPr>
            <a:lvl3pPr marL="1143000" indent="-228600" eaLnBrk="0" hangingPunct="0">
              <a:defRPr sz="2900">
                <a:solidFill>
                  <a:schemeClr val="tx1"/>
                </a:solidFill>
                <a:latin typeface="Arial" charset="0"/>
                <a:cs typeface="Arial" charset="0"/>
              </a:defRPr>
            </a:lvl3pPr>
            <a:lvl4pPr marL="1600200" indent="-228600" eaLnBrk="0" hangingPunct="0">
              <a:defRPr sz="2900">
                <a:solidFill>
                  <a:schemeClr val="tx1"/>
                </a:solidFill>
                <a:latin typeface="Arial" charset="0"/>
                <a:cs typeface="Arial" charset="0"/>
              </a:defRPr>
            </a:lvl4pPr>
            <a:lvl5pPr marL="2057400" indent="-228600" eaLnBrk="0" hangingPunct="0">
              <a:defRPr sz="2900">
                <a:solidFill>
                  <a:schemeClr val="tx1"/>
                </a:solidFill>
                <a:latin typeface="Arial" charset="0"/>
                <a:cs typeface="Arial" charset="0"/>
              </a:defRPr>
            </a:lvl5pPr>
            <a:lvl6pPr marL="2514600" indent="-228600" defTabSz="1474788" eaLnBrk="0" fontAlgn="base" hangingPunct="0">
              <a:spcBef>
                <a:spcPct val="0"/>
              </a:spcBef>
              <a:spcAft>
                <a:spcPct val="0"/>
              </a:spcAft>
              <a:defRPr sz="2900">
                <a:solidFill>
                  <a:schemeClr val="tx1"/>
                </a:solidFill>
                <a:latin typeface="Arial" charset="0"/>
                <a:cs typeface="Arial" charset="0"/>
              </a:defRPr>
            </a:lvl6pPr>
            <a:lvl7pPr marL="2971800" indent="-228600" defTabSz="1474788" eaLnBrk="0" fontAlgn="base" hangingPunct="0">
              <a:spcBef>
                <a:spcPct val="0"/>
              </a:spcBef>
              <a:spcAft>
                <a:spcPct val="0"/>
              </a:spcAft>
              <a:defRPr sz="2900">
                <a:solidFill>
                  <a:schemeClr val="tx1"/>
                </a:solidFill>
                <a:latin typeface="Arial" charset="0"/>
                <a:cs typeface="Arial" charset="0"/>
              </a:defRPr>
            </a:lvl7pPr>
            <a:lvl8pPr marL="3429000" indent="-228600" defTabSz="1474788" eaLnBrk="0" fontAlgn="base" hangingPunct="0">
              <a:spcBef>
                <a:spcPct val="0"/>
              </a:spcBef>
              <a:spcAft>
                <a:spcPct val="0"/>
              </a:spcAft>
              <a:defRPr sz="2900">
                <a:solidFill>
                  <a:schemeClr val="tx1"/>
                </a:solidFill>
                <a:latin typeface="Arial" charset="0"/>
                <a:cs typeface="Arial" charset="0"/>
              </a:defRPr>
            </a:lvl8pPr>
            <a:lvl9pPr marL="3886200" indent="-228600" defTabSz="1474788" eaLnBrk="0" fontAlgn="base" hangingPunct="0">
              <a:spcBef>
                <a:spcPct val="0"/>
              </a:spcBef>
              <a:spcAft>
                <a:spcPct val="0"/>
              </a:spcAft>
              <a:defRPr sz="2900">
                <a:solidFill>
                  <a:schemeClr val="tx1"/>
                </a:solidFill>
                <a:latin typeface="Arial" charset="0"/>
                <a:cs typeface="Arial" charset="0"/>
              </a:defRPr>
            </a:lvl9pPr>
          </a:lstStyle>
          <a:p>
            <a:pPr marL="285750" indent="-285750">
              <a:spcBef>
                <a:spcPts val="600"/>
              </a:spcBef>
              <a:buFont typeface="Arial" panose="020B0604020202020204" pitchFamily="34" charset="0"/>
              <a:buChar char="•"/>
            </a:pPr>
            <a:r>
              <a:rPr lang="en-US" altLang="en-US" sz="2000" dirty="0">
                <a:latin typeface="Arial Narrow" panose="020B0606020202030204" pitchFamily="34" charset="0"/>
              </a:rPr>
              <a:t>Compassion has been shown to be a protective factor against empathic distress, which has been linked to burnout and poor mental health in frontline workers </a:t>
            </a:r>
            <a:r>
              <a:rPr lang="en-US" altLang="en-US" sz="2000" baseline="30000" dirty="0">
                <a:latin typeface="Arial Narrow" panose="020B0606020202030204" pitchFamily="34" charset="0"/>
              </a:rPr>
              <a:t>1</a:t>
            </a:r>
          </a:p>
          <a:p>
            <a:pPr marL="285750" indent="-285750">
              <a:spcBef>
                <a:spcPts val="600"/>
              </a:spcBef>
              <a:buFont typeface="Arial" panose="020B0604020202020204" pitchFamily="34" charset="0"/>
              <a:buChar char="•"/>
            </a:pPr>
            <a:r>
              <a:rPr lang="en-US" altLang="en-US" sz="2000" dirty="0">
                <a:latin typeface="Arial Narrow" panose="020B0606020202030204" pitchFamily="34" charset="0"/>
              </a:rPr>
              <a:t>This study aims to explore the impact of a 4-week compassion training program on Ambulance Victoria staff, considering burnout, resilience, and compassion.</a:t>
            </a:r>
            <a:endParaRPr lang="en-AU" altLang="en-US" sz="2000" dirty="0">
              <a:latin typeface="Arial Narrow" panose="020B0606020202030204" pitchFamily="34" charset="0"/>
            </a:endParaRPr>
          </a:p>
        </p:txBody>
      </p:sp>
      <p:sp>
        <p:nvSpPr>
          <p:cNvPr id="30" name="TextBox 29"/>
          <p:cNvSpPr txBox="1"/>
          <p:nvPr/>
        </p:nvSpPr>
        <p:spPr>
          <a:xfrm>
            <a:off x="181178" y="5068046"/>
            <a:ext cx="1221809" cy="461665"/>
          </a:xfrm>
          <a:prstGeom prst="rect">
            <a:avLst/>
          </a:prstGeom>
          <a:noFill/>
        </p:spPr>
        <p:txBody>
          <a:bodyPr wrap="none" rtlCol="0">
            <a:spAutoFit/>
          </a:bodyPr>
          <a:lstStyle/>
          <a:p>
            <a:r>
              <a:rPr lang="en-AU" sz="2400" b="1" dirty="0">
                <a:latin typeface="Arial Narrow" charset="0"/>
              </a:rPr>
              <a:t>Methods</a:t>
            </a:r>
            <a:endParaRPr lang="en-AU" sz="2400" dirty="0"/>
          </a:p>
        </p:txBody>
      </p:sp>
      <p:sp>
        <p:nvSpPr>
          <p:cNvPr id="31" name="Text Box 3"/>
          <p:cNvSpPr txBox="1">
            <a:spLocks noChangeArrowheads="1"/>
          </p:cNvSpPr>
          <p:nvPr/>
        </p:nvSpPr>
        <p:spPr bwMode="auto">
          <a:xfrm>
            <a:off x="88369" y="5546111"/>
            <a:ext cx="4367721" cy="401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a:spAutoFit/>
          </a:bodyPr>
          <a:lstStyle>
            <a:lvl1pPr eaLnBrk="0" hangingPunct="0">
              <a:defRPr sz="2900">
                <a:solidFill>
                  <a:schemeClr val="tx1"/>
                </a:solidFill>
                <a:latin typeface="Arial" charset="0"/>
                <a:cs typeface="Arial" charset="0"/>
              </a:defRPr>
            </a:lvl1pPr>
            <a:lvl2pPr marL="742950" indent="-285750" eaLnBrk="0" hangingPunct="0">
              <a:defRPr sz="2900">
                <a:solidFill>
                  <a:schemeClr val="tx1"/>
                </a:solidFill>
                <a:latin typeface="Arial" charset="0"/>
                <a:cs typeface="Arial" charset="0"/>
              </a:defRPr>
            </a:lvl2pPr>
            <a:lvl3pPr marL="1143000" indent="-228600" eaLnBrk="0" hangingPunct="0">
              <a:defRPr sz="2900">
                <a:solidFill>
                  <a:schemeClr val="tx1"/>
                </a:solidFill>
                <a:latin typeface="Arial" charset="0"/>
                <a:cs typeface="Arial" charset="0"/>
              </a:defRPr>
            </a:lvl3pPr>
            <a:lvl4pPr marL="1600200" indent="-228600" eaLnBrk="0" hangingPunct="0">
              <a:defRPr sz="2900">
                <a:solidFill>
                  <a:schemeClr val="tx1"/>
                </a:solidFill>
                <a:latin typeface="Arial" charset="0"/>
                <a:cs typeface="Arial" charset="0"/>
              </a:defRPr>
            </a:lvl4pPr>
            <a:lvl5pPr marL="2057400" indent="-228600" eaLnBrk="0" hangingPunct="0">
              <a:defRPr sz="2900">
                <a:solidFill>
                  <a:schemeClr val="tx1"/>
                </a:solidFill>
                <a:latin typeface="Arial" charset="0"/>
                <a:cs typeface="Arial" charset="0"/>
              </a:defRPr>
            </a:lvl5pPr>
            <a:lvl6pPr marL="2514600" indent="-228600" defTabSz="1474788" eaLnBrk="0" fontAlgn="base" hangingPunct="0">
              <a:spcBef>
                <a:spcPct val="0"/>
              </a:spcBef>
              <a:spcAft>
                <a:spcPct val="0"/>
              </a:spcAft>
              <a:defRPr sz="2900">
                <a:solidFill>
                  <a:schemeClr val="tx1"/>
                </a:solidFill>
                <a:latin typeface="Arial" charset="0"/>
                <a:cs typeface="Arial" charset="0"/>
              </a:defRPr>
            </a:lvl6pPr>
            <a:lvl7pPr marL="2971800" indent="-228600" defTabSz="1474788" eaLnBrk="0" fontAlgn="base" hangingPunct="0">
              <a:spcBef>
                <a:spcPct val="0"/>
              </a:spcBef>
              <a:spcAft>
                <a:spcPct val="0"/>
              </a:spcAft>
              <a:defRPr sz="2900">
                <a:solidFill>
                  <a:schemeClr val="tx1"/>
                </a:solidFill>
                <a:latin typeface="Arial" charset="0"/>
                <a:cs typeface="Arial" charset="0"/>
              </a:defRPr>
            </a:lvl7pPr>
            <a:lvl8pPr marL="3429000" indent="-228600" defTabSz="1474788" eaLnBrk="0" fontAlgn="base" hangingPunct="0">
              <a:spcBef>
                <a:spcPct val="0"/>
              </a:spcBef>
              <a:spcAft>
                <a:spcPct val="0"/>
              </a:spcAft>
              <a:defRPr sz="2900">
                <a:solidFill>
                  <a:schemeClr val="tx1"/>
                </a:solidFill>
                <a:latin typeface="Arial" charset="0"/>
                <a:cs typeface="Arial" charset="0"/>
              </a:defRPr>
            </a:lvl8pPr>
            <a:lvl9pPr marL="3886200" indent="-228600" defTabSz="1474788" eaLnBrk="0" fontAlgn="base" hangingPunct="0">
              <a:spcBef>
                <a:spcPct val="0"/>
              </a:spcBef>
              <a:spcAft>
                <a:spcPct val="0"/>
              </a:spcAft>
              <a:defRPr sz="2900">
                <a:solidFill>
                  <a:schemeClr val="tx1"/>
                </a:solidFill>
                <a:latin typeface="Arial" charset="0"/>
                <a:cs typeface="Arial" charset="0"/>
              </a:defRPr>
            </a:lvl9pPr>
          </a:lstStyle>
          <a:p>
            <a:pPr marL="285750" indent="-285750">
              <a:buFont typeface="Arial" panose="020B0604020202020204" pitchFamily="34" charset="0"/>
              <a:buChar char="•"/>
            </a:pPr>
            <a:r>
              <a:rPr lang="en-US" sz="2000" dirty="0">
                <a:latin typeface="Arial Narrow" panose="020B0606020202030204" pitchFamily="34" charset="0"/>
              </a:rPr>
              <a:t>This study employed a retrospective before and after repeated measures design to examine compassion-humanity, burnout and resilience.</a:t>
            </a:r>
          </a:p>
          <a:p>
            <a:pPr marL="285750" indent="-285750">
              <a:buFont typeface="Arial" panose="020B0604020202020204" pitchFamily="34" charset="0"/>
              <a:buChar char="•"/>
            </a:pPr>
            <a:endParaRPr lang="en-US" sz="2000" dirty="0">
              <a:latin typeface="Arial Narrow" panose="020B0606020202030204" pitchFamily="34" charset="0"/>
            </a:endParaRPr>
          </a:p>
          <a:p>
            <a:pPr marL="285750" indent="-285750">
              <a:buFont typeface="Arial" panose="020B0604020202020204" pitchFamily="34" charset="0"/>
              <a:buChar char="•"/>
            </a:pPr>
            <a:r>
              <a:rPr lang="en-US" sz="2000" dirty="0">
                <a:latin typeface="Arial Narrow" panose="020B0606020202030204" pitchFamily="34" charset="0"/>
              </a:rPr>
              <a:t>Standardised measures were used including: </a:t>
            </a:r>
            <a:br>
              <a:rPr lang="en-US" sz="2000" dirty="0">
                <a:latin typeface="Arial Narrow" panose="020B0606020202030204" pitchFamily="34" charset="0"/>
              </a:rPr>
            </a:br>
            <a:endParaRPr lang="en-US" sz="2000" dirty="0">
              <a:latin typeface="Arial Narrow" panose="020B0606020202030204" pitchFamily="34" charset="0"/>
            </a:endParaRPr>
          </a:p>
          <a:p>
            <a:pPr marL="1028700" lvl="1">
              <a:buFont typeface="Arial" panose="020B0604020202020204" pitchFamily="34" charset="0"/>
              <a:buChar char="•"/>
            </a:pPr>
            <a:r>
              <a:rPr lang="en-US" sz="2000" dirty="0">
                <a:latin typeface="Arial Narrow" panose="020B0606020202030204" pitchFamily="34" charset="0"/>
              </a:rPr>
              <a:t>Oldenburg Burnout Inventory </a:t>
            </a:r>
            <a:r>
              <a:rPr lang="en-US" sz="2000" baseline="30000" dirty="0">
                <a:latin typeface="Arial Narrow" panose="020B0606020202030204" pitchFamily="34" charset="0"/>
              </a:rPr>
              <a:t>2</a:t>
            </a:r>
          </a:p>
          <a:p>
            <a:pPr marL="1028700" lvl="1">
              <a:buFont typeface="Arial" panose="020B0604020202020204" pitchFamily="34" charset="0"/>
              <a:buChar char="•"/>
            </a:pPr>
            <a:r>
              <a:rPr lang="en-US" sz="2000" dirty="0">
                <a:latin typeface="Arial Narrow" panose="020B0606020202030204" pitchFamily="34" charset="0"/>
              </a:rPr>
              <a:t>Brief Resilience Scale </a:t>
            </a:r>
            <a:r>
              <a:rPr lang="en-US" sz="2000" baseline="30000" dirty="0">
                <a:latin typeface="Arial Narrow" panose="020B0606020202030204" pitchFamily="34" charset="0"/>
              </a:rPr>
              <a:t>3 </a:t>
            </a:r>
          </a:p>
          <a:p>
            <a:pPr marL="1028700" lvl="1">
              <a:buFont typeface="Arial" panose="020B0604020202020204" pitchFamily="34" charset="0"/>
              <a:buChar char="•"/>
            </a:pPr>
            <a:r>
              <a:rPr lang="en-US" sz="2000" dirty="0">
                <a:latin typeface="Arial Narrow" panose="020B0606020202030204" pitchFamily="34" charset="0"/>
              </a:rPr>
              <a:t>Compassionate Love Scale for Humanity Short Form </a:t>
            </a:r>
            <a:r>
              <a:rPr lang="en-US" sz="2000" baseline="30000" dirty="0">
                <a:latin typeface="Arial Narrow" panose="020B0606020202030204" pitchFamily="34" charset="0"/>
              </a:rPr>
              <a:t>4 </a:t>
            </a:r>
            <a:endParaRPr lang="en-GB" sz="2000" baseline="30000" dirty="0">
              <a:latin typeface="Arial Narrow" panose="020B0606020202030204" pitchFamily="34" charset="0"/>
            </a:endParaRPr>
          </a:p>
          <a:p>
            <a:pPr marL="285750" indent="-285750">
              <a:buFont typeface="Arial" panose="020B0604020202020204" pitchFamily="34" charset="0"/>
              <a:buChar char="•"/>
            </a:pPr>
            <a:endParaRPr lang="en-GB" sz="1800" dirty="0">
              <a:latin typeface="Arial Narrow" panose="020B0606020202030204" pitchFamily="34" charset="0"/>
            </a:endParaRPr>
          </a:p>
        </p:txBody>
      </p:sp>
      <p:sp>
        <p:nvSpPr>
          <p:cNvPr id="32" name="TextBox 31"/>
          <p:cNvSpPr txBox="1"/>
          <p:nvPr/>
        </p:nvSpPr>
        <p:spPr>
          <a:xfrm>
            <a:off x="10573765" y="1789030"/>
            <a:ext cx="1098378" cy="461665"/>
          </a:xfrm>
          <a:prstGeom prst="rect">
            <a:avLst/>
          </a:prstGeom>
          <a:noFill/>
        </p:spPr>
        <p:txBody>
          <a:bodyPr wrap="none" rtlCol="0">
            <a:spAutoFit/>
          </a:bodyPr>
          <a:lstStyle/>
          <a:p>
            <a:r>
              <a:rPr lang="en-AU" sz="2400" b="1" dirty="0">
                <a:latin typeface="Arial Narrow" charset="0"/>
              </a:rPr>
              <a:t>Results</a:t>
            </a:r>
            <a:endParaRPr lang="en-AU" sz="2400" dirty="0"/>
          </a:p>
        </p:txBody>
      </p:sp>
      <p:sp>
        <p:nvSpPr>
          <p:cNvPr id="33" name="Text Box 3"/>
          <p:cNvSpPr txBox="1">
            <a:spLocks noChangeArrowheads="1"/>
          </p:cNvSpPr>
          <p:nvPr/>
        </p:nvSpPr>
        <p:spPr bwMode="auto">
          <a:xfrm>
            <a:off x="10475710" y="2214429"/>
            <a:ext cx="4344493" cy="666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a:spAutoFit/>
          </a:bodyPr>
          <a:lstStyle>
            <a:lvl1pPr eaLnBrk="0" hangingPunct="0">
              <a:defRPr sz="2900">
                <a:solidFill>
                  <a:schemeClr val="tx1"/>
                </a:solidFill>
                <a:latin typeface="Arial" charset="0"/>
                <a:cs typeface="Arial" charset="0"/>
              </a:defRPr>
            </a:lvl1pPr>
            <a:lvl2pPr marL="742950" indent="-285750" eaLnBrk="0" hangingPunct="0">
              <a:defRPr sz="2900">
                <a:solidFill>
                  <a:schemeClr val="tx1"/>
                </a:solidFill>
                <a:latin typeface="Arial" charset="0"/>
                <a:cs typeface="Arial" charset="0"/>
              </a:defRPr>
            </a:lvl2pPr>
            <a:lvl3pPr marL="1143000" indent="-228600" eaLnBrk="0" hangingPunct="0">
              <a:defRPr sz="2900">
                <a:solidFill>
                  <a:schemeClr val="tx1"/>
                </a:solidFill>
                <a:latin typeface="Arial" charset="0"/>
                <a:cs typeface="Arial" charset="0"/>
              </a:defRPr>
            </a:lvl3pPr>
            <a:lvl4pPr marL="1600200" indent="-228600" eaLnBrk="0" hangingPunct="0">
              <a:defRPr sz="2900">
                <a:solidFill>
                  <a:schemeClr val="tx1"/>
                </a:solidFill>
                <a:latin typeface="Arial" charset="0"/>
                <a:cs typeface="Arial" charset="0"/>
              </a:defRPr>
            </a:lvl4pPr>
            <a:lvl5pPr marL="2057400" indent="-228600" eaLnBrk="0" hangingPunct="0">
              <a:defRPr sz="2900">
                <a:solidFill>
                  <a:schemeClr val="tx1"/>
                </a:solidFill>
                <a:latin typeface="Arial" charset="0"/>
                <a:cs typeface="Arial" charset="0"/>
              </a:defRPr>
            </a:lvl5pPr>
            <a:lvl6pPr marL="2514600" indent="-228600" defTabSz="1474788" eaLnBrk="0" fontAlgn="base" hangingPunct="0">
              <a:spcBef>
                <a:spcPct val="0"/>
              </a:spcBef>
              <a:spcAft>
                <a:spcPct val="0"/>
              </a:spcAft>
              <a:defRPr sz="2900">
                <a:solidFill>
                  <a:schemeClr val="tx1"/>
                </a:solidFill>
                <a:latin typeface="Arial" charset="0"/>
                <a:cs typeface="Arial" charset="0"/>
              </a:defRPr>
            </a:lvl6pPr>
            <a:lvl7pPr marL="2971800" indent="-228600" defTabSz="1474788" eaLnBrk="0" fontAlgn="base" hangingPunct="0">
              <a:spcBef>
                <a:spcPct val="0"/>
              </a:spcBef>
              <a:spcAft>
                <a:spcPct val="0"/>
              </a:spcAft>
              <a:defRPr sz="2900">
                <a:solidFill>
                  <a:schemeClr val="tx1"/>
                </a:solidFill>
                <a:latin typeface="Arial" charset="0"/>
                <a:cs typeface="Arial" charset="0"/>
              </a:defRPr>
            </a:lvl7pPr>
            <a:lvl8pPr marL="3429000" indent="-228600" defTabSz="1474788" eaLnBrk="0" fontAlgn="base" hangingPunct="0">
              <a:spcBef>
                <a:spcPct val="0"/>
              </a:spcBef>
              <a:spcAft>
                <a:spcPct val="0"/>
              </a:spcAft>
              <a:defRPr sz="2900">
                <a:solidFill>
                  <a:schemeClr val="tx1"/>
                </a:solidFill>
                <a:latin typeface="Arial" charset="0"/>
                <a:cs typeface="Arial" charset="0"/>
              </a:defRPr>
            </a:lvl8pPr>
            <a:lvl9pPr marL="3886200" indent="-228600" defTabSz="1474788" eaLnBrk="0" fontAlgn="base" hangingPunct="0">
              <a:spcBef>
                <a:spcPct val="0"/>
              </a:spcBef>
              <a:spcAft>
                <a:spcPct val="0"/>
              </a:spcAft>
              <a:defRPr sz="2900">
                <a:solidFill>
                  <a:schemeClr val="tx1"/>
                </a:solidFill>
                <a:latin typeface="Arial" charset="0"/>
                <a:cs typeface="Arial" charset="0"/>
              </a:defRPr>
            </a:lvl9pPr>
          </a:lstStyle>
          <a:p>
            <a:pPr marL="285750" indent="-285750">
              <a:buFont typeface="Arial" panose="020B0604020202020204" pitchFamily="34" charset="0"/>
              <a:buChar char="•"/>
            </a:pPr>
            <a:r>
              <a:rPr lang="en-US" sz="2000" dirty="0">
                <a:latin typeface="Arial Narrow" panose="020B0606020202030204" pitchFamily="34" charset="0"/>
              </a:rPr>
              <a:t>A total of n=368 staff completed the compassion training program, with n=158 fully completed questionnaires.</a:t>
            </a:r>
          </a:p>
          <a:p>
            <a:pPr marL="285750" indent="-285750">
              <a:buFont typeface="Arial" panose="020B0604020202020204" pitchFamily="34" charset="0"/>
              <a:buChar char="•"/>
            </a:pPr>
            <a:endParaRPr lang="en-US" sz="2000" dirty="0">
              <a:latin typeface="Arial Narrow" panose="020B0606020202030204" pitchFamily="34" charset="0"/>
            </a:endParaRPr>
          </a:p>
          <a:p>
            <a:pPr marL="285750" indent="-285750">
              <a:buFont typeface="Arial" panose="020B0604020202020204" pitchFamily="34" charset="0"/>
              <a:buChar char="•"/>
            </a:pPr>
            <a:r>
              <a:rPr lang="en-US" sz="2000" dirty="0">
                <a:latin typeface="Arial Narrow" panose="020B0606020202030204" pitchFamily="34" charset="0"/>
              </a:rPr>
              <a:t>The majority were female (62%), worked in a clinical role (42%) and had worked for 10 years on average in Ambulance Victoria.</a:t>
            </a:r>
          </a:p>
          <a:p>
            <a:pPr marL="285750" indent="-285750">
              <a:buFont typeface="Arial" panose="020B0604020202020204" pitchFamily="34" charset="0"/>
              <a:buChar char="•"/>
            </a:pPr>
            <a:endParaRPr lang="en-US" sz="1800" dirty="0">
              <a:latin typeface="Arial Narrow" panose="020B0606020202030204" pitchFamily="34" charset="0"/>
            </a:endParaRPr>
          </a:p>
          <a:p>
            <a:endParaRPr lang="en-US" sz="1800" dirty="0">
              <a:latin typeface="Arial Narrow" panose="020B0606020202030204" pitchFamily="34" charset="0"/>
            </a:endParaRPr>
          </a:p>
          <a:p>
            <a:pPr marL="285750" indent="-285750">
              <a:buFont typeface="Arial" panose="020B0604020202020204" pitchFamily="34" charset="0"/>
              <a:buChar char="•"/>
            </a:pPr>
            <a:r>
              <a:rPr lang="en-US" sz="2000" u="sng" dirty="0">
                <a:latin typeface="Arial Narrow" panose="020B0606020202030204" pitchFamily="34" charset="0"/>
              </a:rPr>
              <a:t>Compassion:</a:t>
            </a:r>
            <a:r>
              <a:rPr lang="en-US" sz="2000" dirty="0">
                <a:latin typeface="Arial Narrow" panose="020B0606020202030204" pitchFamily="34" charset="0"/>
              </a:rPr>
              <a:t>  The item “I feel considerable compassionate love for people from everywhere” (before M=4.42 vs after M=5.50, p&lt;0.001).  </a:t>
            </a:r>
          </a:p>
          <a:p>
            <a:pPr marL="285750" indent="-285750">
              <a:buFont typeface="Arial" panose="020B0604020202020204" pitchFamily="34" charset="0"/>
              <a:buChar char="•"/>
            </a:pPr>
            <a:r>
              <a:rPr lang="en-US" sz="2000" u="sng" dirty="0">
                <a:latin typeface="Arial Narrow" panose="020B0606020202030204" pitchFamily="34" charset="0"/>
              </a:rPr>
              <a:t>Burnout:</a:t>
            </a:r>
            <a:r>
              <a:rPr lang="en-US" sz="2000" dirty="0">
                <a:latin typeface="Arial Narrow" panose="020B0606020202030204" pitchFamily="34" charset="0"/>
              </a:rPr>
              <a:t>  Of note, the sub-scale “Disengagement” produced a higher post-mean score M=22.07 vs pre M=20.51 p&lt;0.001)</a:t>
            </a:r>
          </a:p>
          <a:p>
            <a:pPr marL="285750" indent="-285750">
              <a:buFont typeface="Arial" panose="020B0604020202020204" pitchFamily="34" charset="0"/>
              <a:buChar char="•"/>
            </a:pPr>
            <a:r>
              <a:rPr lang="en-US" sz="2000" u="sng" dirty="0">
                <a:latin typeface="Arial Narrow" panose="020B0606020202030204" pitchFamily="34" charset="0"/>
              </a:rPr>
              <a:t>Resilience:</a:t>
            </a:r>
            <a:r>
              <a:rPr lang="en-US" sz="2000" dirty="0">
                <a:latin typeface="Arial Narrow" panose="020B0606020202030204" pitchFamily="34" charset="0"/>
              </a:rPr>
              <a:t>  No notable differences were found in the resilience scores.   </a:t>
            </a:r>
          </a:p>
          <a:p>
            <a:pPr marL="285750" indent="-285750">
              <a:buFont typeface="Arial" panose="020B0604020202020204" pitchFamily="34" charset="0"/>
              <a:buChar char="•"/>
            </a:pPr>
            <a:endParaRPr lang="en-US" sz="1800" dirty="0">
              <a:latin typeface="Arial Narrow" panose="020B0606020202030204" pitchFamily="34" charset="0"/>
            </a:endParaRPr>
          </a:p>
          <a:p>
            <a:pPr marL="285750" indent="-285750">
              <a:buFont typeface="Arial" panose="020B0604020202020204" pitchFamily="34" charset="0"/>
              <a:buChar char="•"/>
            </a:pPr>
            <a:endParaRPr lang="en-US" sz="1800" dirty="0">
              <a:latin typeface="Arial Narrow" panose="020B0606020202030204" pitchFamily="34" charset="0"/>
            </a:endParaRPr>
          </a:p>
          <a:p>
            <a:r>
              <a:rPr lang="en-US" sz="1800" dirty="0">
                <a:latin typeface="Arial Narrow" panose="020B0606020202030204" pitchFamily="34" charset="0"/>
              </a:rPr>
              <a:t> </a:t>
            </a:r>
          </a:p>
        </p:txBody>
      </p:sp>
      <p:sp>
        <p:nvSpPr>
          <p:cNvPr id="36" name="Text Box 3"/>
          <p:cNvSpPr txBox="1">
            <a:spLocks noChangeArrowheads="1"/>
          </p:cNvSpPr>
          <p:nvPr/>
        </p:nvSpPr>
        <p:spPr bwMode="auto">
          <a:xfrm>
            <a:off x="5013457" y="2088284"/>
            <a:ext cx="4839643" cy="647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a:spAutoFit/>
          </a:bodyPr>
          <a:lstStyle>
            <a:lvl1pPr eaLnBrk="0" hangingPunct="0">
              <a:defRPr sz="2900">
                <a:solidFill>
                  <a:schemeClr val="tx1"/>
                </a:solidFill>
                <a:latin typeface="Arial" charset="0"/>
                <a:cs typeface="Arial" charset="0"/>
              </a:defRPr>
            </a:lvl1pPr>
            <a:lvl2pPr marL="742950" indent="-285750" eaLnBrk="0" hangingPunct="0">
              <a:defRPr sz="2900">
                <a:solidFill>
                  <a:schemeClr val="tx1"/>
                </a:solidFill>
                <a:latin typeface="Arial" charset="0"/>
                <a:cs typeface="Arial" charset="0"/>
              </a:defRPr>
            </a:lvl2pPr>
            <a:lvl3pPr marL="1143000" indent="-228600" eaLnBrk="0" hangingPunct="0">
              <a:defRPr sz="2900">
                <a:solidFill>
                  <a:schemeClr val="tx1"/>
                </a:solidFill>
                <a:latin typeface="Arial" charset="0"/>
                <a:cs typeface="Arial" charset="0"/>
              </a:defRPr>
            </a:lvl3pPr>
            <a:lvl4pPr marL="1600200" indent="-228600" eaLnBrk="0" hangingPunct="0">
              <a:defRPr sz="2900">
                <a:solidFill>
                  <a:schemeClr val="tx1"/>
                </a:solidFill>
                <a:latin typeface="Arial" charset="0"/>
                <a:cs typeface="Arial" charset="0"/>
              </a:defRPr>
            </a:lvl4pPr>
            <a:lvl5pPr marL="2057400" indent="-228600" eaLnBrk="0" hangingPunct="0">
              <a:defRPr sz="2900">
                <a:solidFill>
                  <a:schemeClr val="tx1"/>
                </a:solidFill>
                <a:latin typeface="Arial" charset="0"/>
                <a:cs typeface="Arial" charset="0"/>
              </a:defRPr>
            </a:lvl5pPr>
            <a:lvl6pPr marL="2514600" indent="-228600" defTabSz="1474788" eaLnBrk="0" fontAlgn="base" hangingPunct="0">
              <a:spcBef>
                <a:spcPct val="0"/>
              </a:spcBef>
              <a:spcAft>
                <a:spcPct val="0"/>
              </a:spcAft>
              <a:defRPr sz="2900">
                <a:solidFill>
                  <a:schemeClr val="tx1"/>
                </a:solidFill>
                <a:latin typeface="Arial" charset="0"/>
                <a:cs typeface="Arial" charset="0"/>
              </a:defRPr>
            </a:lvl6pPr>
            <a:lvl7pPr marL="2971800" indent="-228600" defTabSz="1474788" eaLnBrk="0" fontAlgn="base" hangingPunct="0">
              <a:spcBef>
                <a:spcPct val="0"/>
              </a:spcBef>
              <a:spcAft>
                <a:spcPct val="0"/>
              </a:spcAft>
              <a:defRPr sz="2900">
                <a:solidFill>
                  <a:schemeClr val="tx1"/>
                </a:solidFill>
                <a:latin typeface="Arial" charset="0"/>
                <a:cs typeface="Arial" charset="0"/>
              </a:defRPr>
            </a:lvl7pPr>
            <a:lvl8pPr marL="3429000" indent="-228600" defTabSz="1474788" eaLnBrk="0" fontAlgn="base" hangingPunct="0">
              <a:spcBef>
                <a:spcPct val="0"/>
              </a:spcBef>
              <a:spcAft>
                <a:spcPct val="0"/>
              </a:spcAft>
              <a:defRPr sz="2900">
                <a:solidFill>
                  <a:schemeClr val="tx1"/>
                </a:solidFill>
                <a:latin typeface="Arial" charset="0"/>
                <a:cs typeface="Arial" charset="0"/>
              </a:defRPr>
            </a:lvl8pPr>
            <a:lvl9pPr marL="3886200" indent="-228600" defTabSz="1474788" eaLnBrk="0" fontAlgn="base" hangingPunct="0">
              <a:spcBef>
                <a:spcPct val="0"/>
              </a:spcBef>
              <a:spcAft>
                <a:spcPct val="0"/>
              </a:spcAft>
              <a:defRPr sz="2900">
                <a:solidFill>
                  <a:schemeClr val="tx1"/>
                </a:solidFill>
                <a:latin typeface="Arial" charset="0"/>
                <a:cs typeface="Arial" charset="0"/>
              </a:defRPr>
            </a:lvl9pPr>
          </a:lstStyle>
          <a:p>
            <a:pPr algn="just"/>
            <a:r>
              <a:rPr lang="en-US" sz="2200" b="1" dirty="0">
                <a:solidFill>
                  <a:schemeClr val="bg1"/>
                </a:solidFill>
                <a:latin typeface="Arial Narrow" panose="020B0606020202030204" pitchFamily="34" charset="0"/>
              </a:rPr>
              <a:t>Compassion is widely acknowledged as being key to paramedic practice. There is limited research on compassion in the field of paramedicine and understanding of the difference between compassion (focused on the other) and empathic distress (focused on the self) through compassion education. </a:t>
            </a:r>
            <a:endParaRPr lang="en-GB" sz="2200" b="1" dirty="0">
              <a:solidFill>
                <a:schemeClr val="bg1"/>
              </a:solidFill>
              <a:latin typeface="Arial Narrow" panose="020B0606020202030204" pitchFamily="34" charset="0"/>
            </a:endParaRPr>
          </a:p>
          <a:p>
            <a:pPr algn="just"/>
            <a:endParaRPr lang="en-GB" sz="2200" b="1" dirty="0">
              <a:solidFill>
                <a:schemeClr val="bg1"/>
              </a:solidFill>
              <a:latin typeface="Arial Narrow" panose="020B0606020202030204" pitchFamily="34" charset="0"/>
            </a:endParaRPr>
          </a:p>
          <a:p>
            <a:pPr algn="just"/>
            <a:r>
              <a:rPr lang="en-GB" sz="2200" b="1" dirty="0">
                <a:solidFill>
                  <a:schemeClr val="bg1"/>
                </a:solidFill>
                <a:latin typeface="Arial Narrow" panose="020B0606020202030204" pitchFamily="34" charset="0"/>
              </a:rPr>
              <a:t>To the best of our knowledge, this is the first attempt at reporting compassion training results for staff at a large Ambulance service in Australia.</a:t>
            </a:r>
          </a:p>
          <a:p>
            <a:pPr algn="just"/>
            <a:endParaRPr lang="en-GB" sz="2200" b="1" dirty="0">
              <a:solidFill>
                <a:schemeClr val="bg1"/>
              </a:solidFill>
              <a:latin typeface="Arial Narrow" panose="020B0606020202030204" pitchFamily="34" charset="0"/>
            </a:endParaRPr>
          </a:p>
          <a:p>
            <a:pPr algn="just"/>
            <a:r>
              <a:rPr lang="en-GB" sz="2200" b="1" dirty="0">
                <a:solidFill>
                  <a:schemeClr val="bg1"/>
                </a:solidFill>
                <a:latin typeface="Arial Narrow" panose="020B0606020202030204" pitchFamily="34" charset="0"/>
              </a:rPr>
              <a:t>These pilot results are important for paramedicine and the understanding of compassion education and training. This provides opportunity for further training in ambulance services around Australia and internationally.</a:t>
            </a:r>
            <a:endParaRPr lang="en-AU" sz="2200" b="1" dirty="0">
              <a:solidFill>
                <a:schemeClr val="bg1"/>
              </a:solidFill>
              <a:latin typeface="Arial Narrow" panose="020B0606020202030204" pitchFamily="34" charset="0"/>
            </a:endParaRPr>
          </a:p>
        </p:txBody>
      </p:sp>
      <p:sp>
        <p:nvSpPr>
          <p:cNvPr id="37" name="TextBox 36"/>
          <p:cNvSpPr txBox="1"/>
          <p:nvPr/>
        </p:nvSpPr>
        <p:spPr>
          <a:xfrm>
            <a:off x="10475710" y="8257317"/>
            <a:ext cx="3517411" cy="1877437"/>
          </a:xfrm>
          <a:prstGeom prst="rect">
            <a:avLst/>
          </a:prstGeom>
          <a:noFill/>
        </p:spPr>
        <p:txBody>
          <a:bodyPr wrap="square" rtlCol="0">
            <a:spAutoFit/>
          </a:bodyPr>
          <a:lstStyle/>
          <a:p>
            <a:r>
              <a:rPr lang="en-AU" sz="2400" b="1" dirty="0">
                <a:latin typeface="Arial Narrow" charset="0"/>
              </a:rPr>
              <a:t>References</a:t>
            </a:r>
          </a:p>
          <a:p>
            <a:r>
              <a:rPr lang="en-AU" sz="2000" dirty="0">
                <a:latin typeface="Arial Narrow" panose="020B0606020202030204" pitchFamily="34" charset="0"/>
                <a:cs typeface="Arial" charset="0"/>
              </a:rPr>
              <a:t>Please see author for references.  </a:t>
            </a:r>
          </a:p>
          <a:p>
            <a:endParaRPr lang="en-AU" sz="2400" b="1" dirty="0">
              <a:latin typeface="Arial Narrow" charset="0"/>
            </a:endParaRPr>
          </a:p>
          <a:p>
            <a:endParaRPr lang="en-AU" sz="2400" b="1" dirty="0">
              <a:latin typeface="Arial Narrow" charset="0"/>
            </a:endParaRPr>
          </a:p>
          <a:p>
            <a:endParaRPr lang="en-AU" sz="2400" dirty="0"/>
          </a:p>
        </p:txBody>
      </p:sp>
      <p:pic>
        <p:nvPicPr>
          <p:cNvPr id="18" name="Picture 2" descr="Image result for AMBULANCE VICTORIA LOGO">
            <a:extLst>
              <a:ext uri="{FF2B5EF4-FFF2-40B4-BE49-F238E27FC236}">
                <a16:creationId xmlns:a16="http://schemas.microsoft.com/office/drawing/2014/main" id="{53E84A01-706F-440B-885A-2BF73D3010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290" y="9497879"/>
            <a:ext cx="992545" cy="935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7446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TotalTime>
  <Words>398</Words>
  <Application>Microsoft Office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Amanda Abbass</cp:lastModifiedBy>
  <cp:revision>38</cp:revision>
  <dcterms:created xsi:type="dcterms:W3CDTF">2016-10-31T04:49:15Z</dcterms:created>
  <dcterms:modified xsi:type="dcterms:W3CDTF">2023-09-06T04:21:45Z</dcterms:modified>
</cp:coreProperties>
</file>