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A4A218B-06DD-C9AA-91F5-B9B3260A05EA}" name="Amy Reynolds" initials="AR" userId="S::reyn0182@flinders.edu.au::e791d965-520b-4f12-9dbf-ebbde1757b3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300"/>
    <a:srgbClr val="EE5524"/>
    <a:srgbClr val="21509F"/>
    <a:srgbClr val="EEC06E"/>
    <a:srgbClr val="F6986E"/>
    <a:srgbClr val="F48452"/>
    <a:srgbClr val="F2682C"/>
    <a:srgbClr val="E6E6E6"/>
    <a:srgbClr val="FF9999"/>
    <a:srgbClr val="FFF9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326323-FBA1-4081-8665-DC2FCEA4C9D4}" v="1" dt="2023-09-01T01:29:17.6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0"/>
  </p:normalViewPr>
  <p:slideViewPr>
    <p:cSldViewPr snapToGrid="0">
      <p:cViewPr varScale="1">
        <p:scale>
          <a:sx n="26" d="100"/>
          <a:sy n="26" d="100"/>
        </p:scale>
        <p:origin x="30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microsoft.com/office/2018/10/relationships/authors" Target="author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don Brown" userId="2a94b599-f109-4290-b1e0-aefd53bb7ad6" providerId="ADAL" clId="{7D326323-FBA1-4081-8665-DC2FCEA4C9D4}"/>
    <pc:docChg chg="undo custSel modSld">
      <pc:chgData name="Brandon Brown" userId="2a94b599-f109-4290-b1e0-aefd53bb7ad6" providerId="ADAL" clId="{7D326323-FBA1-4081-8665-DC2FCEA4C9D4}" dt="2023-09-01T03:51:29.051" v="183"/>
      <pc:docMkLst>
        <pc:docMk/>
      </pc:docMkLst>
      <pc:sldChg chg="addSp delSp modSp mod delCm">
        <pc:chgData name="Brandon Brown" userId="2a94b599-f109-4290-b1e0-aefd53bb7ad6" providerId="ADAL" clId="{7D326323-FBA1-4081-8665-DC2FCEA4C9D4}" dt="2023-09-01T03:51:29.051" v="183"/>
        <pc:sldMkLst>
          <pc:docMk/>
          <pc:sldMk cId="1562941180" sldId="256"/>
        </pc:sldMkLst>
        <pc:spChg chg="mod">
          <ac:chgData name="Brandon Brown" userId="2a94b599-f109-4290-b1e0-aefd53bb7ad6" providerId="ADAL" clId="{7D326323-FBA1-4081-8665-DC2FCEA4C9D4}" dt="2023-09-01T01:33:17.597" v="70" actId="1076"/>
          <ac:spMkLst>
            <pc:docMk/>
            <pc:sldMk cId="1562941180" sldId="256"/>
            <ac:spMk id="3" creationId="{ACEE2F96-1074-564B-331A-5933A6940462}"/>
          </ac:spMkLst>
        </pc:spChg>
        <pc:spChg chg="mod">
          <ac:chgData name="Brandon Brown" userId="2a94b599-f109-4290-b1e0-aefd53bb7ad6" providerId="ADAL" clId="{7D326323-FBA1-4081-8665-DC2FCEA4C9D4}" dt="2023-09-01T01:30:15.508" v="41" actId="1076"/>
          <ac:spMkLst>
            <pc:docMk/>
            <pc:sldMk cId="1562941180" sldId="256"/>
            <ac:spMk id="7" creationId="{0FA33101-1386-1234-8C07-AD81EB30D941}"/>
          </ac:spMkLst>
        </pc:spChg>
        <pc:spChg chg="mod">
          <ac:chgData name="Brandon Brown" userId="2a94b599-f109-4290-b1e0-aefd53bb7ad6" providerId="ADAL" clId="{7D326323-FBA1-4081-8665-DC2FCEA4C9D4}" dt="2023-09-01T01:41:52.300" v="143" actId="1076"/>
          <ac:spMkLst>
            <pc:docMk/>
            <pc:sldMk cId="1562941180" sldId="256"/>
            <ac:spMk id="8" creationId="{1643F693-5A08-F757-C5F0-32D8CED191B2}"/>
          </ac:spMkLst>
        </pc:spChg>
        <pc:spChg chg="mod">
          <ac:chgData name="Brandon Brown" userId="2a94b599-f109-4290-b1e0-aefd53bb7ad6" providerId="ADAL" clId="{7D326323-FBA1-4081-8665-DC2FCEA4C9D4}" dt="2023-09-01T01:42:32.188" v="149" actId="1076"/>
          <ac:spMkLst>
            <pc:docMk/>
            <pc:sldMk cId="1562941180" sldId="256"/>
            <ac:spMk id="9" creationId="{0571C339-3985-1366-4576-E0AFB2656FB4}"/>
          </ac:spMkLst>
        </pc:spChg>
        <pc:spChg chg="mod">
          <ac:chgData name="Brandon Brown" userId="2a94b599-f109-4290-b1e0-aefd53bb7ad6" providerId="ADAL" clId="{7D326323-FBA1-4081-8665-DC2FCEA4C9D4}" dt="2023-09-01T01:41:18.083" v="119" actId="20577"/>
          <ac:spMkLst>
            <pc:docMk/>
            <pc:sldMk cId="1562941180" sldId="256"/>
            <ac:spMk id="10" creationId="{3142441A-9420-5E70-1142-C08E11B8E68D}"/>
          </ac:spMkLst>
        </pc:spChg>
        <pc:spChg chg="mod">
          <ac:chgData name="Brandon Brown" userId="2a94b599-f109-4290-b1e0-aefd53bb7ad6" providerId="ADAL" clId="{7D326323-FBA1-4081-8665-DC2FCEA4C9D4}" dt="2023-09-01T01:31:13.906" v="48" actId="208"/>
          <ac:spMkLst>
            <pc:docMk/>
            <pc:sldMk cId="1562941180" sldId="256"/>
            <ac:spMk id="11" creationId="{00F5A8AF-ADA7-6BB1-ADE7-BA4A907A636E}"/>
          </ac:spMkLst>
        </pc:spChg>
        <pc:spChg chg="mod">
          <ac:chgData name="Brandon Brown" userId="2a94b599-f109-4290-b1e0-aefd53bb7ad6" providerId="ADAL" clId="{7D326323-FBA1-4081-8665-DC2FCEA4C9D4}" dt="2023-09-01T01:31:28.990" v="53" actId="208"/>
          <ac:spMkLst>
            <pc:docMk/>
            <pc:sldMk cId="1562941180" sldId="256"/>
            <ac:spMk id="12" creationId="{576DF40C-F71C-77F0-8661-DD01E73D6EFD}"/>
          </ac:spMkLst>
        </pc:spChg>
        <pc:spChg chg="mod">
          <ac:chgData name="Brandon Brown" userId="2a94b599-f109-4290-b1e0-aefd53bb7ad6" providerId="ADAL" clId="{7D326323-FBA1-4081-8665-DC2FCEA4C9D4}" dt="2023-09-01T01:31:24.207" v="51" actId="208"/>
          <ac:spMkLst>
            <pc:docMk/>
            <pc:sldMk cId="1562941180" sldId="256"/>
            <ac:spMk id="13" creationId="{D7C265CA-EDB0-80C8-DFD5-00DA11F251F9}"/>
          </ac:spMkLst>
        </pc:spChg>
        <pc:spChg chg="mod">
          <ac:chgData name="Brandon Brown" userId="2a94b599-f109-4290-b1e0-aefd53bb7ad6" providerId="ADAL" clId="{7D326323-FBA1-4081-8665-DC2FCEA4C9D4}" dt="2023-09-01T01:31:00.589" v="47" actId="1076"/>
          <ac:spMkLst>
            <pc:docMk/>
            <pc:sldMk cId="1562941180" sldId="256"/>
            <ac:spMk id="14" creationId="{CD5FBCD0-3A01-F367-40DB-4F18341A98FF}"/>
          </ac:spMkLst>
        </pc:spChg>
        <pc:spChg chg="mod">
          <ac:chgData name="Brandon Brown" userId="2a94b599-f109-4290-b1e0-aefd53bb7ad6" providerId="ADAL" clId="{7D326323-FBA1-4081-8665-DC2FCEA4C9D4}" dt="2023-09-01T01:31:16.735" v="49" actId="208"/>
          <ac:spMkLst>
            <pc:docMk/>
            <pc:sldMk cId="1562941180" sldId="256"/>
            <ac:spMk id="17" creationId="{4DCFB671-397D-3565-89D7-323719A8C6BE}"/>
          </ac:spMkLst>
        </pc:spChg>
        <pc:spChg chg="mod">
          <ac:chgData name="Brandon Brown" userId="2a94b599-f109-4290-b1e0-aefd53bb7ad6" providerId="ADAL" clId="{7D326323-FBA1-4081-8665-DC2FCEA4C9D4}" dt="2023-09-01T01:31:26.615" v="52" actId="208"/>
          <ac:spMkLst>
            <pc:docMk/>
            <pc:sldMk cId="1562941180" sldId="256"/>
            <ac:spMk id="19" creationId="{311E0EA8-CF9B-11B0-8BB2-3A74D7CC5C5A}"/>
          </ac:spMkLst>
        </pc:spChg>
        <pc:spChg chg="mod">
          <ac:chgData name="Brandon Brown" userId="2a94b599-f109-4290-b1e0-aefd53bb7ad6" providerId="ADAL" clId="{7D326323-FBA1-4081-8665-DC2FCEA4C9D4}" dt="2023-09-01T01:31:32.343" v="54" actId="208"/>
          <ac:spMkLst>
            <pc:docMk/>
            <pc:sldMk cId="1562941180" sldId="256"/>
            <ac:spMk id="21" creationId="{BAAF3E6D-21AC-7F40-D74E-148B4F4034AF}"/>
          </ac:spMkLst>
        </pc:spChg>
        <pc:spChg chg="mod">
          <ac:chgData name="Brandon Brown" userId="2a94b599-f109-4290-b1e0-aefd53bb7ad6" providerId="ADAL" clId="{7D326323-FBA1-4081-8665-DC2FCEA4C9D4}" dt="2023-09-01T01:31:19.830" v="50" actId="208"/>
          <ac:spMkLst>
            <pc:docMk/>
            <pc:sldMk cId="1562941180" sldId="256"/>
            <ac:spMk id="22" creationId="{26079B11-4315-8745-47FD-00B7B73C9037}"/>
          </ac:spMkLst>
        </pc:spChg>
        <pc:spChg chg="mod">
          <ac:chgData name="Brandon Brown" userId="2a94b599-f109-4290-b1e0-aefd53bb7ad6" providerId="ADAL" clId="{7D326323-FBA1-4081-8665-DC2FCEA4C9D4}" dt="2023-09-01T01:40:44.485" v="108" actId="20577"/>
          <ac:spMkLst>
            <pc:docMk/>
            <pc:sldMk cId="1562941180" sldId="256"/>
            <ac:spMk id="24" creationId="{ED270A12-0627-765E-69E0-1CFDBA2AAAAB}"/>
          </ac:spMkLst>
        </pc:spChg>
        <pc:spChg chg="mod">
          <ac:chgData name="Brandon Brown" userId="2a94b599-f109-4290-b1e0-aefd53bb7ad6" providerId="ADAL" clId="{7D326323-FBA1-4081-8665-DC2FCEA4C9D4}" dt="2023-09-01T01:43:29.557" v="153" actId="1076"/>
          <ac:spMkLst>
            <pc:docMk/>
            <pc:sldMk cId="1562941180" sldId="256"/>
            <ac:spMk id="34" creationId="{4EB84532-D787-9434-3B8A-DEA59F188903}"/>
          </ac:spMkLst>
        </pc:spChg>
        <pc:spChg chg="mod">
          <ac:chgData name="Brandon Brown" userId="2a94b599-f109-4290-b1e0-aefd53bb7ad6" providerId="ADAL" clId="{7D326323-FBA1-4081-8665-DC2FCEA4C9D4}" dt="2023-09-01T01:31:48.493" v="56" actId="1076"/>
          <ac:spMkLst>
            <pc:docMk/>
            <pc:sldMk cId="1562941180" sldId="256"/>
            <ac:spMk id="36" creationId="{6967473A-E1DF-842D-C043-C5C29B85AAEE}"/>
          </ac:spMkLst>
        </pc:spChg>
        <pc:spChg chg="mod">
          <ac:chgData name="Brandon Brown" userId="2a94b599-f109-4290-b1e0-aefd53bb7ad6" providerId="ADAL" clId="{7D326323-FBA1-4081-8665-DC2FCEA4C9D4}" dt="2023-09-01T01:31:42.629" v="55" actId="1076"/>
          <ac:spMkLst>
            <pc:docMk/>
            <pc:sldMk cId="1562941180" sldId="256"/>
            <ac:spMk id="37" creationId="{2022D359-E1BE-192F-C65B-2B41B005777C}"/>
          </ac:spMkLst>
        </pc:spChg>
        <pc:spChg chg="mod">
          <ac:chgData name="Brandon Brown" userId="2a94b599-f109-4290-b1e0-aefd53bb7ad6" providerId="ADAL" clId="{7D326323-FBA1-4081-8665-DC2FCEA4C9D4}" dt="2023-09-01T03:51:10.924" v="181" actId="20577"/>
          <ac:spMkLst>
            <pc:docMk/>
            <pc:sldMk cId="1562941180" sldId="256"/>
            <ac:spMk id="62" creationId="{48FC272D-8FB9-CF61-03AE-784F67344D06}"/>
          </ac:spMkLst>
        </pc:spChg>
        <pc:spChg chg="add del">
          <ac:chgData name="Brandon Brown" userId="2a94b599-f109-4290-b1e0-aefd53bb7ad6" providerId="ADAL" clId="{7D326323-FBA1-4081-8665-DC2FCEA4C9D4}" dt="2023-09-01T01:23:43.696" v="30" actId="478"/>
          <ac:spMkLst>
            <pc:docMk/>
            <pc:sldMk cId="1562941180" sldId="256"/>
            <ac:spMk id="63" creationId="{C3940577-EA1D-88D3-3CE3-360AAA3FDF16}"/>
          </ac:spMkLst>
        </pc:spChg>
        <pc:grpChg chg="mod">
          <ac:chgData name="Brandon Brown" userId="2a94b599-f109-4290-b1e0-aefd53bb7ad6" providerId="ADAL" clId="{7D326323-FBA1-4081-8665-DC2FCEA4C9D4}" dt="2023-09-01T01:42:50.925" v="150" actId="1076"/>
          <ac:grpSpMkLst>
            <pc:docMk/>
            <pc:sldMk cId="1562941180" sldId="256"/>
            <ac:grpSpMk id="51" creationId="{2D99D264-77F4-97FF-5787-C400DCB3FDF5}"/>
          </ac:grpSpMkLst>
        </pc:grpChg>
        <pc:picChg chg="mod">
          <ac:chgData name="Brandon Brown" userId="2a94b599-f109-4290-b1e0-aefd53bb7ad6" providerId="ADAL" clId="{7D326323-FBA1-4081-8665-DC2FCEA4C9D4}" dt="2023-09-01T01:33:23.437" v="72" actId="1076"/>
          <ac:picMkLst>
            <pc:docMk/>
            <pc:sldMk cId="1562941180" sldId="256"/>
            <ac:picMk id="4" creationId="{880927E6-DAF6-44B8-EFA7-F7D6C766518C}"/>
          </ac:picMkLst>
        </pc:picChg>
        <pc:picChg chg="mod">
          <ac:chgData name="Brandon Brown" userId="2a94b599-f109-4290-b1e0-aefd53bb7ad6" providerId="ADAL" clId="{7D326323-FBA1-4081-8665-DC2FCEA4C9D4}" dt="2023-09-01T01:33:09.893" v="68" actId="14100"/>
          <ac:picMkLst>
            <pc:docMk/>
            <pc:sldMk cId="1562941180" sldId="256"/>
            <ac:picMk id="43" creationId="{6CBB6223-9935-8701-59EA-674A62050ED0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Brandon Brown" userId="2a94b599-f109-4290-b1e0-aefd53bb7ad6" providerId="ADAL" clId="{7D326323-FBA1-4081-8665-DC2FCEA4C9D4}" dt="2023-09-01T03:51:27.474" v="182"/>
              <pc2:cmMkLst xmlns:pc2="http://schemas.microsoft.com/office/powerpoint/2019/9/main/command">
                <pc:docMk/>
                <pc:sldMk cId="1562941180" sldId="256"/>
                <pc2:cmMk id="{198C9954-20A3-2B44-A97E-4B40C6E02DCB}"/>
              </pc2:cmMkLst>
            </pc226:cmChg>
            <pc226:cmChg xmlns:pc226="http://schemas.microsoft.com/office/powerpoint/2022/06/main/command" chg="del">
              <pc226:chgData name="Brandon Brown" userId="2a94b599-f109-4290-b1e0-aefd53bb7ad6" providerId="ADAL" clId="{7D326323-FBA1-4081-8665-DC2FCEA4C9D4}" dt="2023-09-01T03:51:29.051" v="183"/>
              <pc2:cmMkLst xmlns:pc2="http://schemas.microsoft.com/office/powerpoint/2019/9/main/command">
                <pc:docMk/>
                <pc:sldMk cId="1562941180" sldId="256"/>
                <pc2:cmMk id="{4F5F17F7-DDC4-5746-A330-DF45D0C79E37}"/>
              </pc2:cmMkLst>
            </pc226:cmChg>
          </p:ext>
        </pc:ext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9E4E39-0B6C-A54D-81C7-F0F77BC4A23E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0AF122F-EBE0-954E-B3D2-3B980B83044A}" type="asst">
      <dgm:prSet phldrT="[Text]" custT="1"/>
      <dgm:spPr>
        <a:solidFill>
          <a:srgbClr val="FFD300"/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2400" b="0" i="1" dirty="0">
              <a:solidFill>
                <a:schemeClr val="tx1"/>
              </a:solidFill>
            </a:rPr>
            <a:t>n</a:t>
          </a:r>
          <a:r>
            <a:rPr lang="en-GB" sz="2400" b="0" dirty="0">
              <a:solidFill>
                <a:schemeClr val="tx1"/>
              </a:solidFill>
            </a:rPr>
            <a:t>=44</a:t>
          </a:r>
          <a:br>
            <a:rPr lang="en-GB" sz="2400" b="0" dirty="0">
              <a:solidFill>
                <a:schemeClr val="tx1"/>
              </a:solidFill>
            </a:rPr>
          </a:br>
          <a:r>
            <a:rPr lang="en-GB" sz="2400" b="0" dirty="0">
              <a:solidFill>
                <a:schemeClr val="tx1"/>
              </a:solidFill>
            </a:rPr>
            <a:t>Registered interest in participating</a:t>
          </a:r>
        </a:p>
      </dgm:t>
    </dgm:pt>
    <dgm:pt modelId="{663F0257-274D-1547-9218-BF9BC7B7A3C9}" type="parTrans" cxnId="{9D741186-3EF1-1C4F-AAEE-0A524D31D52B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 sz="900" b="0"/>
        </a:p>
      </dgm:t>
    </dgm:pt>
    <dgm:pt modelId="{D6061FD2-DC11-364A-B51A-404FC969D7AD}" type="sibTrans" cxnId="{9D741186-3EF1-1C4F-AAEE-0A524D31D52B}">
      <dgm:prSet/>
      <dgm:spPr>
        <a:solidFill>
          <a:schemeClr val="tx1"/>
        </a:solidFill>
      </dgm:spPr>
      <dgm:t>
        <a:bodyPr/>
        <a:lstStyle/>
        <a:p>
          <a:endParaRPr lang="en-GB" sz="900" b="0"/>
        </a:p>
      </dgm:t>
    </dgm:pt>
    <dgm:pt modelId="{4A9C3C37-D390-AA4B-8EA7-C6653271FA30}" type="asst">
      <dgm:prSet custT="1"/>
      <dgm:spPr>
        <a:solidFill>
          <a:srgbClr val="FFD300"/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2400" b="0" i="1" dirty="0">
              <a:solidFill>
                <a:schemeClr val="tx1"/>
              </a:solidFill>
            </a:rPr>
            <a:t>n</a:t>
          </a:r>
          <a:r>
            <a:rPr lang="en-GB" sz="2400" b="0" dirty="0">
              <a:solidFill>
                <a:schemeClr val="tx1"/>
              </a:solidFill>
            </a:rPr>
            <a:t>=17</a:t>
          </a:r>
          <a:br>
            <a:rPr lang="en-GB" sz="2400" b="0" dirty="0">
              <a:solidFill>
                <a:schemeClr val="tx1"/>
              </a:solidFill>
            </a:rPr>
          </a:br>
          <a:r>
            <a:rPr lang="en-GB" sz="2400" b="0" dirty="0">
              <a:solidFill>
                <a:schemeClr val="tx1"/>
              </a:solidFill>
            </a:rPr>
            <a:t>Included in trial</a:t>
          </a:r>
        </a:p>
      </dgm:t>
    </dgm:pt>
    <dgm:pt modelId="{5877EA01-4F44-624A-AF23-94894A2C2DF5}" type="parTrans" cxnId="{25D908BC-3846-4D40-86E0-C259EE7D51C5}">
      <dgm:prSet/>
      <dgm:spPr/>
      <dgm:t>
        <a:bodyPr/>
        <a:lstStyle/>
        <a:p>
          <a:endParaRPr lang="en-GB" sz="900" b="0"/>
        </a:p>
      </dgm:t>
    </dgm:pt>
    <dgm:pt modelId="{49F5F60A-A6BD-E940-B537-FB2440A45891}" type="sibTrans" cxnId="{25D908BC-3846-4D40-86E0-C259EE7D51C5}">
      <dgm:prSet/>
      <dgm:spPr>
        <a:solidFill>
          <a:schemeClr val="tx1"/>
        </a:solidFill>
      </dgm:spPr>
      <dgm:t>
        <a:bodyPr/>
        <a:lstStyle/>
        <a:p>
          <a:endParaRPr lang="en-GB" sz="900" b="0"/>
        </a:p>
      </dgm:t>
    </dgm:pt>
    <dgm:pt modelId="{F37419CA-8556-204C-A995-02FDF7A2DF4C}" type="asst">
      <dgm:prSet custT="1"/>
      <dgm:spPr>
        <a:solidFill>
          <a:srgbClr val="FFD300"/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2400" b="0" i="1" dirty="0">
              <a:solidFill>
                <a:schemeClr val="tx1"/>
              </a:solidFill>
            </a:rPr>
            <a:t>n</a:t>
          </a:r>
          <a:r>
            <a:rPr lang="en-GB" sz="2400" b="0" dirty="0">
              <a:solidFill>
                <a:schemeClr val="tx1"/>
              </a:solidFill>
            </a:rPr>
            <a:t>=22</a:t>
          </a:r>
          <a:br>
            <a:rPr lang="en-GB" sz="2400" b="0" dirty="0">
              <a:solidFill>
                <a:schemeClr val="tx1"/>
              </a:solidFill>
            </a:rPr>
          </a:br>
          <a:r>
            <a:rPr lang="en-GB" sz="2400" b="0" dirty="0">
              <a:solidFill>
                <a:schemeClr val="tx1"/>
              </a:solidFill>
            </a:rPr>
            <a:t>At risk of a sleep disorder	</a:t>
          </a:r>
        </a:p>
      </dgm:t>
    </dgm:pt>
    <dgm:pt modelId="{7B3AD483-38E6-A24C-8C51-5C75A0D062A1}" type="parTrans" cxnId="{34BEA89C-4535-ED4E-B99F-05D9D53A4451}">
      <dgm:prSet/>
      <dgm:spPr/>
      <dgm:t>
        <a:bodyPr/>
        <a:lstStyle/>
        <a:p>
          <a:endParaRPr lang="en-GB" sz="900" b="0"/>
        </a:p>
      </dgm:t>
    </dgm:pt>
    <dgm:pt modelId="{8672FFD5-6A55-2F43-9E7A-B65CFCEED30B}" type="sibTrans" cxnId="{34BEA89C-4535-ED4E-B99F-05D9D53A4451}">
      <dgm:prSet/>
      <dgm:spPr>
        <a:solidFill>
          <a:schemeClr val="tx1"/>
        </a:solidFill>
      </dgm:spPr>
      <dgm:t>
        <a:bodyPr/>
        <a:lstStyle/>
        <a:p>
          <a:endParaRPr lang="en-GB" sz="900" b="0"/>
        </a:p>
      </dgm:t>
    </dgm:pt>
    <dgm:pt modelId="{43C918F9-0035-3D44-BC1C-DAC7DFB5BB87}" type="asst">
      <dgm:prSet custT="1"/>
      <dgm:spPr>
        <a:solidFill>
          <a:srgbClr val="FFD300"/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2400" b="1" i="1" dirty="0">
              <a:solidFill>
                <a:schemeClr val="tx1"/>
              </a:solidFill>
            </a:rPr>
            <a:t>n</a:t>
          </a:r>
          <a:r>
            <a:rPr lang="en-GB" sz="2400" b="1" dirty="0">
              <a:solidFill>
                <a:schemeClr val="tx1"/>
              </a:solidFill>
            </a:rPr>
            <a:t>=16</a:t>
          </a:r>
          <a:br>
            <a:rPr lang="en-GB" sz="2400" b="1" dirty="0">
              <a:solidFill>
                <a:schemeClr val="tx1"/>
              </a:solidFill>
            </a:rPr>
          </a:br>
          <a:r>
            <a:rPr lang="en-GB" sz="2400" b="1" dirty="0">
              <a:solidFill>
                <a:schemeClr val="tx1"/>
              </a:solidFill>
            </a:rPr>
            <a:t>Completed trial</a:t>
          </a:r>
        </a:p>
      </dgm:t>
    </dgm:pt>
    <dgm:pt modelId="{06C4FC22-F9A4-2845-A14B-9CE390ECCABB}" type="parTrans" cxnId="{1AB63864-439F-1B4B-A30A-56991B5A0D5F}">
      <dgm:prSet/>
      <dgm:spPr/>
      <dgm:t>
        <a:bodyPr/>
        <a:lstStyle/>
        <a:p>
          <a:endParaRPr lang="en-GB" b="0"/>
        </a:p>
      </dgm:t>
    </dgm:pt>
    <dgm:pt modelId="{224D2211-C9A6-7B48-8A5C-6D1D2B5D9BDE}" type="sibTrans" cxnId="{1AB63864-439F-1B4B-A30A-56991B5A0D5F}">
      <dgm:prSet/>
      <dgm:spPr/>
      <dgm:t>
        <a:bodyPr/>
        <a:lstStyle/>
        <a:p>
          <a:endParaRPr lang="en-GB" b="0"/>
        </a:p>
      </dgm:t>
    </dgm:pt>
    <dgm:pt modelId="{885074D0-4DDB-4F43-BAEE-3B93CE96F970}" type="pres">
      <dgm:prSet presAssocID="{159E4E39-0B6C-A54D-81C7-F0F77BC4A23E}" presName="linearFlow" presStyleCnt="0">
        <dgm:presLayoutVars>
          <dgm:resizeHandles val="exact"/>
        </dgm:presLayoutVars>
      </dgm:prSet>
      <dgm:spPr/>
    </dgm:pt>
    <dgm:pt modelId="{43DE9FDC-EE2D-8542-B18A-8B254B681782}" type="pres">
      <dgm:prSet presAssocID="{B0AF122F-EBE0-954E-B3D2-3B980B83044A}" presName="node" presStyleLbl="asst0" presStyleIdx="0" presStyleCnt="4">
        <dgm:presLayoutVars>
          <dgm:bulletEnabled val="1"/>
        </dgm:presLayoutVars>
      </dgm:prSet>
      <dgm:spPr/>
    </dgm:pt>
    <dgm:pt modelId="{4A0E7840-62C4-C743-A19E-BF00C4EEAC58}" type="pres">
      <dgm:prSet presAssocID="{D6061FD2-DC11-364A-B51A-404FC969D7AD}" presName="sibTrans" presStyleLbl="sibTrans2D1" presStyleIdx="0" presStyleCnt="3"/>
      <dgm:spPr/>
    </dgm:pt>
    <dgm:pt modelId="{E79C2416-8B3E-5B4B-A580-76E91CF36A31}" type="pres">
      <dgm:prSet presAssocID="{D6061FD2-DC11-364A-B51A-404FC969D7AD}" presName="connectorText" presStyleLbl="sibTrans2D1" presStyleIdx="0" presStyleCnt="3"/>
      <dgm:spPr/>
    </dgm:pt>
    <dgm:pt modelId="{47820DE2-FB9F-F946-835F-ECAA53D25C50}" type="pres">
      <dgm:prSet presAssocID="{F37419CA-8556-204C-A995-02FDF7A2DF4C}" presName="node" presStyleLbl="asst0" presStyleIdx="1" presStyleCnt="4">
        <dgm:presLayoutVars>
          <dgm:bulletEnabled val="1"/>
        </dgm:presLayoutVars>
      </dgm:prSet>
      <dgm:spPr/>
    </dgm:pt>
    <dgm:pt modelId="{E401E80D-3112-6B4B-AD9C-6055956F769E}" type="pres">
      <dgm:prSet presAssocID="{8672FFD5-6A55-2F43-9E7A-B65CFCEED30B}" presName="sibTrans" presStyleLbl="sibTrans2D1" presStyleIdx="1" presStyleCnt="3"/>
      <dgm:spPr/>
    </dgm:pt>
    <dgm:pt modelId="{3E9001F4-9EF7-C240-89FC-EEE38855F181}" type="pres">
      <dgm:prSet presAssocID="{8672FFD5-6A55-2F43-9E7A-B65CFCEED30B}" presName="connectorText" presStyleLbl="sibTrans2D1" presStyleIdx="1" presStyleCnt="3"/>
      <dgm:spPr/>
    </dgm:pt>
    <dgm:pt modelId="{D16F802F-E989-C54B-99B0-4701A644FEEB}" type="pres">
      <dgm:prSet presAssocID="{4A9C3C37-D390-AA4B-8EA7-C6653271FA30}" presName="node" presStyleLbl="asst0" presStyleIdx="2" presStyleCnt="4">
        <dgm:presLayoutVars>
          <dgm:bulletEnabled val="1"/>
        </dgm:presLayoutVars>
      </dgm:prSet>
      <dgm:spPr/>
    </dgm:pt>
    <dgm:pt modelId="{E6D21146-75AE-CD49-BB81-41A434D648C9}" type="pres">
      <dgm:prSet presAssocID="{49F5F60A-A6BD-E940-B537-FB2440A45891}" presName="sibTrans" presStyleLbl="sibTrans2D1" presStyleIdx="2" presStyleCnt="3"/>
      <dgm:spPr/>
    </dgm:pt>
    <dgm:pt modelId="{41EE8E20-8AB4-AA41-A5AB-D932E8B10A89}" type="pres">
      <dgm:prSet presAssocID="{49F5F60A-A6BD-E940-B537-FB2440A45891}" presName="connectorText" presStyleLbl="sibTrans2D1" presStyleIdx="2" presStyleCnt="3"/>
      <dgm:spPr/>
    </dgm:pt>
    <dgm:pt modelId="{4C250616-7BA3-814B-AAF5-1BC6C80564BA}" type="pres">
      <dgm:prSet presAssocID="{43C918F9-0035-3D44-BC1C-DAC7DFB5BB87}" presName="node" presStyleLbl="asst0" presStyleIdx="3" presStyleCnt="4">
        <dgm:presLayoutVars>
          <dgm:bulletEnabled val="1"/>
        </dgm:presLayoutVars>
      </dgm:prSet>
      <dgm:spPr/>
    </dgm:pt>
  </dgm:ptLst>
  <dgm:cxnLst>
    <dgm:cxn modelId="{CE6BBA07-1C76-964F-9F48-87D40D4360B4}" type="presOf" srcId="{8672FFD5-6A55-2F43-9E7A-B65CFCEED30B}" destId="{3E9001F4-9EF7-C240-89FC-EEE38855F181}" srcOrd="1" destOrd="0" presId="urn:microsoft.com/office/officeart/2005/8/layout/process2"/>
    <dgm:cxn modelId="{1FEF0D2E-CE38-E14E-AAF6-8409984D498B}" type="presOf" srcId="{B0AF122F-EBE0-954E-B3D2-3B980B83044A}" destId="{43DE9FDC-EE2D-8542-B18A-8B254B681782}" srcOrd="0" destOrd="0" presId="urn:microsoft.com/office/officeart/2005/8/layout/process2"/>
    <dgm:cxn modelId="{1AB63864-439F-1B4B-A30A-56991B5A0D5F}" srcId="{159E4E39-0B6C-A54D-81C7-F0F77BC4A23E}" destId="{43C918F9-0035-3D44-BC1C-DAC7DFB5BB87}" srcOrd="3" destOrd="0" parTransId="{06C4FC22-F9A4-2845-A14B-9CE390ECCABB}" sibTransId="{224D2211-C9A6-7B48-8A5C-6D1D2B5D9BDE}"/>
    <dgm:cxn modelId="{22818644-1845-2742-BB2D-9ED89FCCE64C}" type="presOf" srcId="{D6061FD2-DC11-364A-B51A-404FC969D7AD}" destId="{E79C2416-8B3E-5B4B-A580-76E91CF36A31}" srcOrd="1" destOrd="0" presId="urn:microsoft.com/office/officeart/2005/8/layout/process2"/>
    <dgm:cxn modelId="{01B35973-550E-D349-95C7-95B3D8B7994A}" type="presOf" srcId="{D6061FD2-DC11-364A-B51A-404FC969D7AD}" destId="{4A0E7840-62C4-C743-A19E-BF00C4EEAC58}" srcOrd="0" destOrd="0" presId="urn:microsoft.com/office/officeart/2005/8/layout/process2"/>
    <dgm:cxn modelId="{F9683381-0C11-304B-8F97-52124D17DF35}" type="presOf" srcId="{8672FFD5-6A55-2F43-9E7A-B65CFCEED30B}" destId="{E401E80D-3112-6B4B-AD9C-6055956F769E}" srcOrd="0" destOrd="0" presId="urn:microsoft.com/office/officeart/2005/8/layout/process2"/>
    <dgm:cxn modelId="{6551BF81-A5E1-FF4C-85E9-DEC3D7A19873}" type="presOf" srcId="{49F5F60A-A6BD-E940-B537-FB2440A45891}" destId="{E6D21146-75AE-CD49-BB81-41A434D648C9}" srcOrd="0" destOrd="0" presId="urn:microsoft.com/office/officeart/2005/8/layout/process2"/>
    <dgm:cxn modelId="{9D741186-3EF1-1C4F-AAEE-0A524D31D52B}" srcId="{159E4E39-0B6C-A54D-81C7-F0F77BC4A23E}" destId="{B0AF122F-EBE0-954E-B3D2-3B980B83044A}" srcOrd="0" destOrd="0" parTransId="{663F0257-274D-1547-9218-BF9BC7B7A3C9}" sibTransId="{D6061FD2-DC11-364A-B51A-404FC969D7AD}"/>
    <dgm:cxn modelId="{4B9D628B-B766-AA4F-B537-CE01B4F58746}" type="presOf" srcId="{4A9C3C37-D390-AA4B-8EA7-C6653271FA30}" destId="{D16F802F-E989-C54B-99B0-4701A644FEEB}" srcOrd="0" destOrd="0" presId="urn:microsoft.com/office/officeart/2005/8/layout/process2"/>
    <dgm:cxn modelId="{34BEA89C-4535-ED4E-B99F-05D9D53A4451}" srcId="{159E4E39-0B6C-A54D-81C7-F0F77BC4A23E}" destId="{F37419CA-8556-204C-A995-02FDF7A2DF4C}" srcOrd="1" destOrd="0" parTransId="{7B3AD483-38E6-A24C-8C51-5C75A0D062A1}" sibTransId="{8672FFD5-6A55-2F43-9E7A-B65CFCEED30B}"/>
    <dgm:cxn modelId="{25D908BC-3846-4D40-86E0-C259EE7D51C5}" srcId="{159E4E39-0B6C-A54D-81C7-F0F77BC4A23E}" destId="{4A9C3C37-D390-AA4B-8EA7-C6653271FA30}" srcOrd="2" destOrd="0" parTransId="{5877EA01-4F44-624A-AF23-94894A2C2DF5}" sibTransId="{49F5F60A-A6BD-E940-B537-FB2440A45891}"/>
    <dgm:cxn modelId="{CBF10EBD-A6C6-024A-8B58-482D4B82145E}" type="presOf" srcId="{159E4E39-0B6C-A54D-81C7-F0F77BC4A23E}" destId="{885074D0-4DDB-4F43-BAEE-3B93CE96F970}" srcOrd="0" destOrd="0" presId="urn:microsoft.com/office/officeart/2005/8/layout/process2"/>
    <dgm:cxn modelId="{428F64C4-3A03-CA41-B234-6B41F3304613}" type="presOf" srcId="{F37419CA-8556-204C-A995-02FDF7A2DF4C}" destId="{47820DE2-FB9F-F946-835F-ECAA53D25C50}" srcOrd="0" destOrd="0" presId="urn:microsoft.com/office/officeart/2005/8/layout/process2"/>
    <dgm:cxn modelId="{45F96DEC-3DEF-F34C-BD56-B84327210AA7}" type="presOf" srcId="{49F5F60A-A6BD-E940-B537-FB2440A45891}" destId="{41EE8E20-8AB4-AA41-A5AB-D932E8B10A89}" srcOrd="1" destOrd="0" presId="urn:microsoft.com/office/officeart/2005/8/layout/process2"/>
    <dgm:cxn modelId="{F5B4C1FC-2B06-A14C-8A32-ACED2CA5965F}" type="presOf" srcId="{43C918F9-0035-3D44-BC1C-DAC7DFB5BB87}" destId="{4C250616-7BA3-814B-AAF5-1BC6C80564BA}" srcOrd="0" destOrd="0" presId="urn:microsoft.com/office/officeart/2005/8/layout/process2"/>
    <dgm:cxn modelId="{B238C442-8CB7-F94B-B3A3-ABE50E0CE097}" type="presParOf" srcId="{885074D0-4DDB-4F43-BAEE-3B93CE96F970}" destId="{43DE9FDC-EE2D-8542-B18A-8B254B681782}" srcOrd="0" destOrd="0" presId="urn:microsoft.com/office/officeart/2005/8/layout/process2"/>
    <dgm:cxn modelId="{E759B3EB-DAD7-8A4A-8743-793CDD94C139}" type="presParOf" srcId="{885074D0-4DDB-4F43-BAEE-3B93CE96F970}" destId="{4A0E7840-62C4-C743-A19E-BF00C4EEAC58}" srcOrd="1" destOrd="0" presId="urn:microsoft.com/office/officeart/2005/8/layout/process2"/>
    <dgm:cxn modelId="{1F872863-896C-8149-8D03-B7A07477ECFA}" type="presParOf" srcId="{4A0E7840-62C4-C743-A19E-BF00C4EEAC58}" destId="{E79C2416-8B3E-5B4B-A580-76E91CF36A31}" srcOrd="0" destOrd="0" presId="urn:microsoft.com/office/officeart/2005/8/layout/process2"/>
    <dgm:cxn modelId="{211FE2EE-B389-7E47-BFC5-5AF937617271}" type="presParOf" srcId="{885074D0-4DDB-4F43-BAEE-3B93CE96F970}" destId="{47820DE2-FB9F-F946-835F-ECAA53D25C50}" srcOrd="2" destOrd="0" presId="urn:microsoft.com/office/officeart/2005/8/layout/process2"/>
    <dgm:cxn modelId="{C82AE34C-8274-1E40-B314-2220A8D7F0E1}" type="presParOf" srcId="{885074D0-4DDB-4F43-BAEE-3B93CE96F970}" destId="{E401E80D-3112-6B4B-AD9C-6055956F769E}" srcOrd="3" destOrd="0" presId="urn:microsoft.com/office/officeart/2005/8/layout/process2"/>
    <dgm:cxn modelId="{6526A9A8-F512-ED40-8E85-7AC418C36479}" type="presParOf" srcId="{E401E80D-3112-6B4B-AD9C-6055956F769E}" destId="{3E9001F4-9EF7-C240-89FC-EEE38855F181}" srcOrd="0" destOrd="0" presId="urn:microsoft.com/office/officeart/2005/8/layout/process2"/>
    <dgm:cxn modelId="{53952AFA-F2B0-0345-9F14-511E038ABA5F}" type="presParOf" srcId="{885074D0-4DDB-4F43-BAEE-3B93CE96F970}" destId="{D16F802F-E989-C54B-99B0-4701A644FEEB}" srcOrd="4" destOrd="0" presId="urn:microsoft.com/office/officeart/2005/8/layout/process2"/>
    <dgm:cxn modelId="{734A1C94-415C-B146-B950-3F67497F7C6C}" type="presParOf" srcId="{885074D0-4DDB-4F43-BAEE-3B93CE96F970}" destId="{E6D21146-75AE-CD49-BB81-41A434D648C9}" srcOrd="5" destOrd="0" presId="urn:microsoft.com/office/officeart/2005/8/layout/process2"/>
    <dgm:cxn modelId="{99B96747-9E71-914A-933C-E46B481EC069}" type="presParOf" srcId="{E6D21146-75AE-CD49-BB81-41A434D648C9}" destId="{41EE8E20-8AB4-AA41-A5AB-D932E8B10A89}" srcOrd="0" destOrd="0" presId="urn:microsoft.com/office/officeart/2005/8/layout/process2"/>
    <dgm:cxn modelId="{100E9153-1A74-F44C-A5BD-74C7A52989D3}" type="presParOf" srcId="{885074D0-4DDB-4F43-BAEE-3B93CE96F970}" destId="{4C250616-7BA3-814B-AAF5-1BC6C80564BA}" srcOrd="6" destOrd="0" presId="urn:microsoft.com/office/officeart/2005/8/layout/process2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DE9FDC-EE2D-8542-B18A-8B254B681782}">
      <dsp:nvSpPr>
        <dsp:cNvPr id="0" name=""/>
        <dsp:cNvSpPr/>
      </dsp:nvSpPr>
      <dsp:spPr>
        <a:xfrm>
          <a:off x="798232" y="3796"/>
          <a:ext cx="2638949" cy="1412146"/>
        </a:xfrm>
        <a:prstGeom prst="roundRect">
          <a:avLst>
            <a:gd name="adj" fmla="val 10000"/>
          </a:avLst>
        </a:prstGeom>
        <a:solidFill>
          <a:srgbClr val="FFD30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0" i="1" kern="1200" dirty="0">
              <a:solidFill>
                <a:schemeClr val="tx1"/>
              </a:solidFill>
            </a:rPr>
            <a:t>n</a:t>
          </a:r>
          <a:r>
            <a:rPr lang="en-GB" sz="2400" b="0" kern="1200" dirty="0">
              <a:solidFill>
                <a:schemeClr val="tx1"/>
              </a:solidFill>
            </a:rPr>
            <a:t>=44</a:t>
          </a:r>
          <a:br>
            <a:rPr lang="en-GB" sz="2400" b="0" kern="1200" dirty="0">
              <a:solidFill>
                <a:schemeClr val="tx1"/>
              </a:solidFill>
            </a:rPr>
          </a:br>
          <a:r>
            <a:rPr lang="en-GB" sz="2400" b="0" kern="1200" dirty="0">
              <a:solidFill>
                <a:schemeClr val="tx1"/>
              </a:solidFill>
            </a:rPr>
            <a:t>Registered interest in participating</a:t>
          </a:r>
        </a:p>
      </dsp:txBody>
      <dsp:txXfrm>
        <a:off x="839592" y="45156"/>
        <a:ext cx="2556229" cy="1329426"/>
      </dsp:txXfrm>
    </dsp:sp>
    <dsp:sp modelId="{4A0E7840-62C4-C743-A19E-BF00C4EEAC58}">
      <dsp:nvSpPr>
        <dsp:cNvPr id="0" name=""/>
        <dsp:cNvSpPr/>
      </dsp:nvSpPr>
      <dsp:spPr>
        <a:xfrm rot="5400000">
          <a:off x="1852929" y="1451246"/>
          <a:ext cx="529555" cy="635466"/>
        </a:xfrm>
        <a:prstGeom prst="rightArrow">
          <a:avLst>
            <a:gd name="adj1" fmla="val 60000"/>
            <a:gd name="adj2" fmla="val 50000"/>
          </a:avLst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600" b="0" kern="1200"/>
        </a:p>
      </dsp:txBody>
      <dsp:txXfrm rot="-5400000">
        <a:off x="1927067" y="1504201"/>
        <a:ext cx="381280" cy="370689"/>
      </dsp:txXfrm>
    </dsp:sp>
    <dsp:sp modelId="{47820DE2-FB9F-F946-835F-ECAA53D25C50}">
      <dsp:nvSpPr>
        <dsp:cNvPr id="0" name=""/>
        <dsp:cNvSpPr/>
      </dsp:nvSpPr>
      <dsp:spPr>
        <a:xfrm>
          <a:off x="798232" y="2122016"/>
          <a:ext cx="2638949" cy="1412146"/>
        </a:xfrm>
        <a:prstGeom prst="roundRect">
          <a:avLst>
            <a:gd name="adj" fmla="val 10000"/>
          </a:avLst>
        </a:prstGeom>
        <a:solidFill>
          <a:srgbClr val="FFD30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0" i="1" kern="1200" dirty="0">
              <a:solidFill>
                <a:schemeClr val="tx1"/>
              </a:solidFill>
            </a:rPr>
            <a:t>n</a:t>
          </a:r>
          <a:r>
            <a:rPr lang="en-GB" sz="2400" b="0" kern="1200" dirty="0">
              <a:solidFill>
                <a:schemeClr val="tx1"/>
              </a:solidFill>
            </a:rPr>
            <a:t>=22</a:t>
          </a:r>
          <a:br>
            <a:rPr lang="en-GB" sz="2400" b="0" kern="1200" dirty="0">
              <a:solidFill>
                <a:schemeClr val="tx1"/>
              </a:solidFill>
            </a:rPr>
          </a:br>
          <a:r>
            <a:rPr lang="en-GB" sz="2400" b="0" kern="1200" dirty="0">
              <a:solidFill>
                <a:schemeClr val="tx1"/>
              </a:solidFill>
            </a:rPr>
            <a:t>At risk of a sleep disorder	</a:t>
          </a:r>
        </a:p>
      </dsp:txBody>
      <dsp:txXfrm>
        <a:off x="839592" y="2163376"/>
        <a:ext cx="2556229" cy="1329426"/>
      </dsp:txXfrm>
    </dsp:sp>
    <dsp:sp modelId="{E401E80D-3112-6B4B-AD9C-6055956F769E}">
      <dsp:nvSpPr>
        <dsp:cNvPr id="0" name=""/>
        <dsp:cNvSpPr/>
      </dsp:nvSpPr>
      <dsp:spPr>
        <a:xfrm rot="5400000">
          <a:off x="1852929" y="3569466"/>
          <a:ext cx="529555" cy="635466"/>
        </a:xfrm>
        <a:prstGeom prst="rightArrow">
          <a:avLst>
            <a:gd name="adj1" fmla="val 60000"/>
            <a:gd name="adj2" fmla="val 50000"/>
          </a:avLst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600" b="0" kern="1200"/>
        </a:p>
      </dsp:txBody>
      <dsp:txXfrm rot="-5400000">
        <a:off x="1927067" y="3622421"/>
        <a:ext cx="381280" cy="370689"/>
      </dsp:txXfrm>
    </dsp:sp>
    <dsp:sp modelId="{D16F802F-E989-C54B-99B0-4701A644FEEB}">
      <dsp:nvSpPr>
        <dsp:cNvPr id="0" name=""/>
        <dsp:cNvSpPr/>
      </dsp:nvSpPr>
      <dsp:spPr>
        <a:xfrm>
          <a:off x="798232" y="4240236"/>
          <a:ext cx="2638949" cy="1412146"/>
        </a:xfrm>
        <a:prstGeom prst="roundRect">
          <a:avLst>
            <a:gd name="adj" fmla="val 10000"/>
          </a:avLst>
        </a:prstGeom>
        <a:solidFill>
          <a:srgbClr val="FFD30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0" i="1" kern="1200" dirty="0">
              <a:solidFill>
                <a:schemeClr val="tx1"/>
              </a:solidFill>
            </a:rPr>
            <a:t>n</a:t>
          </a:r>
          <a:r>
            <a:rPr lang="en-GB" sz="2400" b="0" kern="1200" dirty="0">
              <a:solidFill>
                <a:schemeClr val="tx1"/>
              </a:solidFill>
            </a:rPr>
            <a:t>=17</a:t>
          </a:r>
          <a:br>
            <a:rPr lang="en-GB" sz="2400" b="0" kern="1200" dirty="0">
              <a:solidFill>
                <a:schemeClr val="tx1"/>
              </a:solidFill>
            </a:rPr>
          </a:br>
          <a:r>
            <a:rPr lang="en-GB" sz="2400" b="0" kern="1200" dirty="0">
              <a:solidFill>
                <a:schemeClr val="tx1"/>
              </a:solidFill>
            </a:rPr>
            <a:t>Included in trial</a:t>
          </a:r>
        </a:p>
      </dsp:txBody>
      <dsp:txXfrm>
        <a:off x="839592" y="4281596"/>
        <a:ext cx="2556229" cy="1329426"/>
      </dsp:txXfrm>
    </dsp:sp>
    <dsp:sp modelId="{E6D21146-75AE-CD49-BB81-41A434D648C9}">
      <dsp:nvSpPr>
        <dsp:cNvPr id="0" name=""/>
        <dsp:cNvSpPr/>
      </dsp:nvSpPr>
      <dsp:spPr>
        <a:xfrm rot="5400000">
          <a:off x="1852929" y="5687687"/>
          <a:ext cx="529555" cy="635466"/>
        </a:xfrm>
        <a:prstGeom prst="rightArrow">
          <a:avLst>
            <a:gd name="adj1" fmla="val 60000"/>
            <a:gd name="adj2" fmla="val 50000"/>
          </a:avLst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600" b="0" kern="1200"/>
        </a:p>
      </dsp:txBody>
      <dsp:txXfrm rot="-5400000">
        <a:off x="1927067" y="5740642"/>
        <a:ext cx="381280" cy="370689"/>
      </dsp:txXfrm>
    </dsp:sp>
    <dsp:sp modelId="{4C250616-7BA3-814B-AAF5-1BC6C80564BA}">
      <dsp:nvSpPr>
        <dsp:cNvPr id="0" name=""/>
        <dsp:cNvSpPr/>
      </dsp:nvSpPr>
      <dsp:spPr>
        <a:xfrm>
          <a:off x="798232" y="6358457"/>
          <a:ext cx="2638949" cy="1412146"/>
        </a:xfrm>
        <a:prstGeom prst="roundRect">
          <a:avLst>
            <a:gd name="adj" fmla="val 10000"/>
          </a:avLst>
        </a:prstGeom>
        <a:solidFill>
          <a:srgbClr val="FFD30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i="1" kern="1200" dirty="0">
              <a:solidFill>
                <a:schemeClr val="tx1"/>
              </a:solidFill>
            </a:rPr>
            <a:t>n</a:t>
          </a:r>
          <a:r>
            <a:rPr lang="en-GB" sz="2400" b="1" kern="1200" dirty="0">
              <a:solidFill>
                <a:schemeClr val="tx1"/>
              </a:solidFill>
            </a:rPr>
            <a:t>=16</a:t>
          </a:r>
          <a:br>
            <a:rPr lang="en-GB" sz="2400" b="1" kern="1200" dirty="0">
              <a:solidFill>
                <a:schemeClr val="tx1"/>
              </a:solidFill>
            </a:rPr>
          </a:br>
          <a:r>
            <a:rPr lang="en-GB" sz="2400" b="1" kern="1200" dirty="0">
              <a:solidFill>
                <a:schemeClr val="tx1"/>
              </a:solidFill>
            </a:rPr>
            <a:t>Completed trial</a:t>
          </a:r>
        </a:p>
      </dsp:txBody>
      <dsp:txXfrm>
        <a:off x="839592" y="6399817"/>
        <a:ext cx="2556229" cy="13294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D00F98-D5A5-4863-901F-4B726337B7F0}" type="datetimeFigureOut">
              <a:rPr lang="en-AU" smtClean="0"/>
              <a:t>1/09/2023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D8B49D-59DE-4F3A-9A92-6837DC3ED37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6706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1pPr>
    <a:lvl2pPr marL="1239789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2pPr>
    <a:lvl3pPr marL="2479578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3pPr>
    <a:lvl4pPr marL="3719368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4pPr>
    <a:lvl5pPr marL="4959157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5pPr>
    <a:lvl6pPr marL="6198946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6pPr>
    <a:lvl7pPr marL="7438735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7pPr>
    <a:lvl8pPr marL="8678525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8pPr>
    <a:lvl9pPr marL="9918314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AE542-CDBB-4CD2-ACFF-34E26DE92EC1}" type="datetimeFigureOut">
              <a:rPr lang="en-AU" smtClean="0"/>
              <a:t>1/09/2023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72B4-F231-4571-AA43-8AB41744757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3697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AE542-CDBB-4CD2-ACFF-34E26DE92EC1}" type="datetimeFigureOut">
              <a:rPr lang="en-AU" smtClean="0"/>
              <a:t>1/09/2023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72B4-F231-4571-AA43-8AB41744757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1416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AE542-CDBB-4CD2-ACFF-34E26DE92EC1}" type="datetimeFigureOut">
              <a:rPr lang="en-AU" smtClean="0"/>
              <a:t>1/09/2023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72B4-F231-4571-AA43-8AB41744757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9118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AE542-CDBB-4CD2-ACFF-34E26DE92EC1}" type="datetimeFigureOut">
              <a:rPr lang="en-AU" smtClean="0"/>
              <a:t>1/09/2023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72B4-F231-4571-AA43-8AB41744757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4228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AE542-CDBB-4CD2-ACFF-34E26DE92EC1}" type="datetimeFigureOut">
              <a:rPr lang="en-AU" smtClean="0"/>
              <a:t>1/09/2023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72B4-F231-4571-AA43-8AB41744757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9633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AE542-CDBB-4CD2-ACFF-34E26DE92EC1}" type="datetimeFigureOut">
              <a:rPr lang="en-AU" smtClean="0"/>
              <a:t>1/09/2023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72B4-F231-4571-AA43-8AB41744757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29540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AE542-CDBB-4CD2-ACFF-34E26DE92EC1}" type="datetimeFigureOut">
              <a:rPr lang="en-AU" smtClean="0"/>
              <a:t>1/09/2023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72B4-F231-4571-AA43-8AB41744757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0526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AE542-CDBB-4CD2-ACFF-34E26DE92EC1}" type="datetimeFigureOut">
              <a:rPr lang="en-AU" smtClean="0"/>
              <a:t>1/09/2023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72B4-F231-4571-AA43-8AB41744757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1802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AE542-CDBB-4CD2-ACFF-34E26DE92EC1}" type="datetimeFigureOut">
              <a:rPr lang="en-AU" smtClean="0"/>
              <a:t>1/09/2023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72B4-F231-4571-AA43-8AB41744757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9597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AE542-CDBB-4CD2-ACFF-34E26DE92EC1}" type="datetimeFigureOut">
              <a:rPr lang="en-AU" smtClean="0"/>
              <a:t>1/09/2023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72B4-F231-4571-AA43-8AB41744757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1142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AE542-CDBB-4CD2-ACFF-34E26DE92EC1}" type="datetimeFigureOut">
              <a:rPr lang="en-AU" smtClean="0"/>
              <a:t>1/09/2023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72B4-F231-4571-AA43-8AB41744757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93334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AE542-CDBB-4CD2-ACFF-34E26DE92EC1}" type="datetimeFigureOut">
              <a:rPr lang="en-AU" smtClean="0"/>
              <a:t>1/09/2023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572B4-F231-4571-AA43-8AB41744757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5864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openxmlformats.org/officeDocument/2006/relationships/image" Target="../media/image6.svg"/><Relationship Id="rId3" Type="http://schemas.openxmlformats.org/officeDocument/2006/relationships/image" Target="../media/image1.jpg"/><Relationship Id="rId7" Type="http://schemas.openxmlformats.org/officeDocument/2006/relationships/diagramColors" Target="../diagrams/colors1.xml"/><Relationship Id="rId12" Type="http://schemas.openxmlformats.org/officeDocument/2006/relationships/image" Target="../media/image5.png"/><Relationship Id="rId17" Type="http://schemas.openxmlformats.org/officeDocument/2006/relationships/image" Target="../media/image10.svg"/><Relationship Id="rId2" Type="http://schemas.openxmlformats.org/officeDocument/2006/relationships/hyperlink" Target="mailto:Brandon.Brown@flinders.edu.au" TargetMode="External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4.svg"/><Relationship Id="rId5" Type="http://schemas.openxmlformats.org/officeDocument/2006/relationships/diagramLayout" Target="../diagrams/layout1.xml"/><Relationship Id="rId15" Type="http://schemas.openxmlformats.org/officeDocument/2006/relationships/image" Target="../media/image8.svg"/><Relationship Id="rId10" Type="http://schemas.openxmlformats.org/officeDocument/2006/relationships/image" Target="../media/image3.png"/><Relationship Id="rId4" Type="http://schemas.openxmlformats.org/officeDocument/2006/relationships/diagramData" Target="../diagrams/data1.xml"/><Relationship Id="rId9" Type="http://schemas.openxmlformats.org/officeDocument/2006/relationships/image" Target="../media/image2.png"/><Relationship Id="rId1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entagon 38">
            <a:extLst>
              <a:ext uri="{FF2B5EF4-FFF2-40B4-BE49-F238E27FC236}">
                <a16:creationId xmlns:a16="http://schemas.microsoft.com/office/drawing/2014/main" id="{1A1D3ED2-3016-48A5-1D56-E6E3E501D659}"/>
              </a:ext>
            </a:extLst>
          </p:cNvPr>
          <p:cNvSpPr/>
          <p:nvPr/>
        </p:nvSpPr>
        <p:spPr>
          <a:xfrm>
            <a:off x="11066666" y="21461037"/>
            <a:ext cx="1079974" cy="3024736"/>
          </a:xfrm>
          <a:prstGeom prst="homePlat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Pentagon 37">
            <a:extLst>
              <a:ext uri="{FF2B5EF4-FFF2-40B4-BE49-F238E27FC236}">
                <a16:creationId xmlns:a16="http://schemas.microsoft.com/office/drawing/2014/main" id="{D0A49EDC-AC0D-262B-3320-AD670FC9AD3D}"/>
              </a:ext>
            </a:extLst>
          </p:cNvPr>
          <p:cNvSpPr/>
          <p:nvPr/>
        </p:nvSpPr>
        <p:spPr>
          <a:xfrm>
            <a:off x="368671" y="21524247"/>
            <a:ext cx="1079974" cy="3024736"/>
          </a:xfrm>
          <a:prstGeom prst="homePlate">
            <a:avLst/>
          </a:prstGeom>
          <a:solidFill>
            <a:srgbClr val="FF999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E21A440-13E7-138C-EA69-76F5FE2D80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782650"/>
              </p:ext>
            </p:extLst>
          </p:nvPr>
        </p:nvGraphicFramePr>
        <p:xfrm>
          <a:off x="-1" y="0"/>
          <a:ext cx="21383625" cy="5474510"/>
        </p:xfrm>
        <a:graphic>
          <a:graphicData uri="http://schemas.openxmlformats.org/drawingml/2006/table">
            <a:tbl>
              <a:tblPr>
                <a:solidFill>
                  <a:srgbClr val="F48722"/>
                </a:solidFill>
              </a:tblPr>
              <a:tblGrid>
                <a:gridCol w="21383625">
                  <a:extLst>
                    <a:ext uri="{9D8B030D-6E8A-4147-A177-3AD203B41FA5}">
                      <a16:colId xmlns:a16="http://schemas.microsoft.com/office/drawing/2014/main" val="2495610598"/>
                    </a:ext>
                  </a:extLst>
                </a:gridCol>
              </a:tblGrid>
              <a:tr h="5473702">
                <a:tc>
                  <a:txBody>
                    <a:bodyPr/>
                    <a:lstStyle/>
                    <a:p>
                      <a:pPr marL="0" marR="0" lvl="0" indent="0" algn="ctr" defTabSz="273439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4800" b="1" dirty="0">
                          <a:latin typeface="Arial "/>
                        </a:rPr>
                      </a:br>
                      <a:r>
                        <a:rPr lang="en-AU" sz="4800" b="1" dirty="0">
                          <a:latin typeface="Arial "/>
                        </a:rPr>
                        <a:t>Sleep disorder screening and management in paramedicine students: A feasibility and acceptability trial </a:t>
                      </a:r>
                      <a:r>
                        <a:rPr lang="en-US" sz="4800" b="1" dirty="0">
                          <a:latin typeface="Arial "/>
                        </a:rPr>
                        <a:t> </a:t>
                      </a:r>
                    </a:p>
                    <a:p>
                      <a:pPr marL="0" marR="0" lvl="0" indent="0" algn="ctr" defTabSz="273439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800" b="1" dirty="0">
                        <a:latin typeface="Arial "/>
                      </a:endParaRPr>
                    </a:p>
                    <a:p>
                      <a:pPr marL="0" marR="0" lvl="0" indent="0" algn="ctr" defTabSz="31988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16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Brandon Brown,</a:t>
                      </a:r>
                      <a:r>
                        <a:rPr kumimoji="0" lang="en-AU" sz="32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kumimoji="0" lang="en-AU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AU" sz="3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Robert Adams,</a:t>
                      </a:r>
                      <a:r>
                        <a:rPr kumimoji="0" lang="en-AU" sz="3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kumimoji="0" lang="en-AU" sz="3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Sian Wanstall,</a:t>
                      </a:r>
                      <a:r>
                        <a:rPr kumimoji="0" lang="en-AU" sz="3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kumimoji="0" lang="en-AU" sz="3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Meagan Crowther,</a:t>
                      </a:r>
                      <a:r>
                        <a:rPr kumimoji="0" lang="en-AU" sz="3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kumimoji="0" lang="en-AU" sz="3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Georgina Rawson,</a:t>
                      </a:r>
                      <a:r>
                        <a:rPr kumimoji="0" lang="en-AU" sz="3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kumimoji="0" lang="en-AU" sz="3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Andrew Vakulin,</a:t>
                      </a:r>
                      <a:r>
                        <a:rPr kumimoji="0" lang="en-AU" sz="3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kumimoji="0" lang="en-AU" sz="3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Timothy Rayner,</a:t>
                      </a:r>
                      <a:r>
                        <a:rPr kumimoji="0" lang="en-AU" sz="3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AU" sz="3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Peter Eastwood,</a:t>
                      </a:r>
                      <a:r>
                        <a:rPr kumimoji="0" lang="en-AU" sz="3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en-AU" sz="3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Amy C Reynolds</a:t>
                      </a:r>
                      <a:r>
                        <a:rPr kumimoji="0" lang="en-AU" sz="3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  <a:p>
                      <a:pPr marL="0" marR="0" lvl="0" indent="0" algn="ctr" defTabSz="31988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16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32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31988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7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8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kumimoji="0" lang="en-AU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Flinders Health and Medical Research Institute (Sleep Health), Flinders University, Adelaide, Australia; </a:t>
                      </a:r>
                      <a:r>
                        <a:rPr kumimoji="0" lang="en-AU" sz="28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AU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College of Medicine and Public Health, Flinders University, Adelaide, </a:t>
                      </a:r>
                      <a:r>
                        <a:rPr kumimoji="0" lang="en-AU" sz="28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en-AU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Australia Health Futures Institute, Murdoch University, Perth, Australia.</a:t>
                      </a:r>
                    </a:p>
                    <a:p>
                      <a:pPr marL="0" marR="0" lvl="0" indent="0" algn="ctr" defTabSz="273439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1600" dirty="0"/>
                    </a:p>
                  </a:txBody>
                  <a:tcPr marL="27281" marR="27281" marT="18185" marB="18185">
                    <a:lnL w="12700" cmpd="sng">
                      <a:solidFill>
                        <a:srgbClr val="F48722"/>
                      </a:solidFill>
                      <a:prstDash val="solid"/>
                    </a:lnL>
                    <a:lnR w="12700" cmpd="sng">
                      <a:solidFill>
                        <a:srgbClr val="F48722"/>
                      </a:solidFill>
                      <a:prstDash val="solid"/>
                    </a:lnR>
                    <a:lnT w="12700" cmpd="sng">
                      <a:solidFill>
                        <a:srgbClr val="F48722"/>
                      </a:solidFill>
                      <a:prstDash val="solid"/>
                    </a:lnT>
                    <a:lnB w="12700" cmpd="sng">
                      <a:solidFill>
                        <a:srgbClr val="F48722"/>
                      </a:solidFill>
                      <a:prstDash val="solid"/>
                    </a:lnB>
                    <a:solidFill>
                      <a:srgbClr val="FFD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61962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FA33101-1386-1234-8C07-AD81EB30D941}"/>
              </a:ext>
            </a:extLst>
          </p:cNvPr>
          <p:cNvSpPr txBox="1"/>
          <p:nvPr/>
        </p:nvSpPr>
        <p:spPr>
          <a:xfrm>
            <a:off x="261494" y="5690202"/>
            <a:ext cx="8608559" cy="36625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143"/>
              </a:spcBef>
              <a:spcAft>
                <a:spcPts val="285"/>
              </a:spcAft>
            </a:pPr>
            <a:r>
              <a:rPr lang="en-AU" sz="3200" b="1" dirty="0"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  <a:p>
            <a:pPr marL="457200" indent="-457200">
              <a:spcBef>
                <a:spcPts val="143"/>
              </a:spcBef>
              <a:spcAft>
                <a:spcPts val="285"/>
              </a:spcAft>
              <a:buFont typeface="Arial" panose="020B0604020202020204" pitchFamily="34" charset="0"/>
              <a:buChar char="•"/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Shift work for paramedics requires work during the biological night, when we are primed for sleep. </a:t>
            </a:r>
          </a:p>
          <a:p>
            <a:pPr marL="457200" indent="-457200">
              <a:spcBef>
                <a:spcPts val="143"/>
              </a:spcBef>
              <a:spcAft>
                <a:spcPts val="285"/>
              </a:spcAft>
              <a:buFont typeface="Arial" panose="020B0604020202020204" pitchFamily="34" charset="0"/>
              <a:buChar char="•"/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Shift work is associated with negative health and safety outcomes</a:t>
            </a:r>
          </a:p>
          <a:p>
            <a:pPr marL="457200" indent="-457200">
              <a:spcBef>
                <a:spcPts val="143"/>
              </a:spcBef>
              <a:spcAft>
                <a:spcPts val="285"/>
              </a:spcAft>
              <a:buFont typeface="Arial" panose="020B0604020202020204" pitchFamily="34" charset="0"/>
              <a:buChar char="•"/>
            </a:pPr>
            <a:r>
              <a:rPr lang="en-AU" sz="2800" b="1" dirty="0">
                <a:latin typeface="Arial" panose="020B0604020202020204" pitchFamily="34" charset="0"/>
                <a:cs typeface="Arial" panose="020B0604020202020204" pitchFamily="34" charset="0"/>
              </a:rPr>
              <a:t>20% of young shift workers also have a clinically significant sleep disorder</a:t>
            </a:r>
            <a:r>
              <a:rPr lang="en-AU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These sleep disorders can impact health and safety</a:t>
            </a:r>
            <a:endParaRPr lang="en-AU" sz="28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142441A-9420-5E70-1142-C08E11B8E68D}"/>
              </a:ext>
            </a:extLst>
          </p:cNvPr>
          <p:cNvSpPr txBox="1"/>
          <p:nvPr/>
        </p:nvSpPr>
        <p:spPr>
          <a:xfrm>
            <a:off x="12377309" y="5886877"/>
            <a:ext cx="8608560" cy="62991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143"/>
              </a:spcBef>
              <a:spcAft>
                <a:spcPts val="285"/>
              </a:spcAft>
            </a:pPr>
            <a:r>
              <a:rPr lang="en-AU" sz="3200" b="1" dirty="0"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</a:p>
          <a:p>
            <a:pPr marL="457200" indent="-457200">
              <a:spcBef>
                <a:spcPts val="143"/>
              </a:spcBef>
              <a:spcAft>
                <a:spcPts val="285"/>
              </a:spcAft>
              <a:buFont typeface="Arial" panose="020B0604020202020204" pitchFamily="34" charset="0"/>
              <a:buChar char="•"/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Students in the Bachelor of Paramedicine at Flinders University were invited to participate in a sleep survey.</a:t>
            </a:r>
          </a:p>
          <a:p>
            <a:pPr marL="457200" indent="-457200">
              <a:spcBef>
                <a:spcPts val="143"/>
              </a:spcBef>
              <a:spcAft>
                <a:spcPts val="285"/>
              </a:spcAft>
              <a:buFont typeface="Arial" panose="020B0604020202020204" pitchFamily="34" charset="0"/>
              <a:buChar char="•"/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Participants completed validated screening questionnaires for common sleep disorders</a:t>
            </a:r>
          </a:p>
          <a:p>
            <a:pPr marL="457200" indent="-457200">
              <a:spcBef>
                <a:spcPts val="143"/>
              </a:spcBef>
              <a:spcAft>
                <a:spcPts val="285"/>
              </a:spcAft>
              <a:buFont typeface="Arial" panose="020B0604020202020204" pitchFamily="34" charset="0"/>
              <a:buChar char="•"/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Referral was then made to a sleep physician (for participants with OSA), or to the participant’s General Practitioner (GP) with instructions for Medicare-subsidised care for insomnia with a sleep psychologist</a:t>
            </a:r>
          </a:p>
          <a:p>
            <a:pPr marL="457200" indent="-457200">
              <a:spcBef>
                <a:spcPts val="143"/>
              </a:spcBef>
              <a:spcAft>
                <a:spcPts val="285"/>
              </a:spcAft>
              <a:buFont typeface="Arial" panose="020B0604020202020204" pitchFamily="34" charset="0"/>
              <a:buChar char="•"/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Participants completed surveys and brief interviews at 6  and 12 weeks following baseline physician review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D5FBCD0-3A01-F367-40DB-4F18341A98FF}"/>
              </a:ext>
            </a:extLst>
          </p:cNvPr>
          <p:cNvSpPr txBox="1"/>
          <p:nvPr/>
        </p:nvSpPr>
        <p:spPr>
          <a:xfrm>
            <a:off x="292601" y="13940297"/>
            <a:ext cx="12084708" cy="2570917"/>
          </a:xfrm>
          <a:prstGeom prst="roundRect">
            <a:avLst/>
          </a:prstGeom>
          <a:solidFill>
            <a:srgbClr val="FFD300"/>
          </a:solidFill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31988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Study Aim</a:t>
            </a:r>
          </a:p>
          <a:p>
            <a:pPr marL="0" marR="0" lvl="0" indent="0" algn="ctr" defTabSz="31988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This study aimed to determine the feasibility and acceptability of screening, diagnosing and managing sleep disorders before the transition </a:t>
            </a:r>
            <a:r>
              <a:rPr lang="en-AU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kumimoji="0" lang="en-AU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paramedic employment within a 12 week period.</a:t>
            </a:r>
          </a:p>
          <a:p>
            <a:pPr marL="0" marR="0" lvl="0" indent="0" algn="ctr" defTabSz="31988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EE2F96-1074-564B-331A-5933A6940462}"/>
              </a:ext>
            </a:extLst>
          </p:cNvPr>
          <p:cNvSpPr txBox="1"/>
          <p:nvPr/>
        </p:nvSpPr>
        <p:spPr>
          <a:xfrm>
            <a:off x="15970933" y="28480063"/>
            <a:ext cx="5104928" cy="163121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143"/>
              </a:spcBef>
              <a:spcAft>
                <a:spcPts val="285"/>
              </a:spcAft>
            </a:pPr>
            <a:r>
              <a:rPr lang="en-AU" sz="2400" b="1" dirty="0">
                <a:latin typeface="Arial" panose="020B0604020202020204" pitchFamily="34" charset="0"/>
                <a:cs typeface="Arial" panose="020B0604020202020204" pitchFamily="34" charset="0"/>
              </a:rPr>
              <a:t>Brandon Brown</a:t>
            </a:r>
          </a:p>
          <a:p>
            <a:pPr>
              <a:spcBef>
                <a:spcPts val="143"/>
              </a:spcBef>
              <a:spcAft>
                <a:spcPts val="285"/>
              </a:spcAft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PhD Candidate</a:t>
            </a:r>
          </a:p>
          <a:p>
            <a:pPr>
              <a:spcBef>
                <a:spcPts val="143"/>
              </a:spcBef>
              <a:spcAft>
                <a:spcPts val="285"/>
              </a:spcAft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FHMRI (Sleep Health)</a:t>
            </a:r>
          </a:p>
          <a:p>
            <a:pPr>
              <a:spcBef>
                <a:spcPts val="143"/>
              </a:spcBef>
              <a:spcAft>
                <a:spcPts val="285"/>
              </a:spcAft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Brandon.Brown@flinders.edu.au</a:t>
            </a: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A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A person wearing glasses&#10;&#10;Description automatically generated with medium confidence">
            <a:extLst>
              <a:ext uri="{FF2B5EF4-FFF2-40B4-BE49-F238E27FC236}">
                <a16:creationId xmlns:a16="http://schemas.microsoft.com/office/drawing/2014/main" id="{880927E6-DAF6-44B8-EFA7-F7D6C76651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14206" y="28453173"/>
            <a:ext cx="1684995" cy="1684995"/>
          </a:xfrm>
          <a:prstGeom prst="rect">
            <a:avLst/>
          </a:prstGeom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ED357C9E-C848-CEBA-BDAE-E5446EAEEC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76483805"/>
              </p:ext>
            </p:extLst>
          </p:nvPr>
        </p:nvGraphicFramePr>
        <p:xfrm>
          <a:off x="8275042" y="5746404"/>
          <a:ext cx="4235414" cy="777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1643F693-5A08-F757-C5F0-32D8CED191B2}"/>
              </a:ext>
            </a:extLst>
          </p:cNvPr>
          <p:cNvSpPr txBox="1"/>
          <p:nvPr/>
        </p:nvSpPr>
        <p:spPr>
          <a:xfrm>
            <a:off x="1720525" y="21276239"/>
            <a:ext cx="922886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A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♦"/>
            </a:pPr>
            <a:r>
              <a:rPr lang="en-A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Making time </a:t>
            </a: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to visit a GP during business hours</a:t>
            </a:r>
          </a:p>
          <a:p>
            <a:pPr marL="457200" indent="-457200">
              <a:buFont typeface="Arial" panose="020B0604020202020204" pitchFamily="34" charset="0"/>
              <a:buChar char="♦"/>
            </a:pPr>
            <a:r>
              <a:rPr lang="en-A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Inconsistencies</a:t>
            </a: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 between GPs and referral approaches </a:t>
            </a:r>
          </a:p>
          <a:p>
            <a:pPr marL="457200" indent="-457200">
              <a:buFont typeface="Arial" panose="020B0604020202020204" pitchFamily="34" charset="0"/>
              <a:buChar char="♦"/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Participants perceived </a:t>
            </a:r>
            <a:r>
              <a:rPr lang="en-A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sleep wasn’t the priority</a:t>
            </a:r>
            <a:endParaRPr lang="en-A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♦"/>
            </a:pPr>
            <a:r>
              <a:rPr lang="en-A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Mental health care plans </a:t>
            </a: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(insomnia treatment pathway)</a:t>
            </a:r>
          </a:p>
          <a:p>
            <a:pPr marL="457200" indent="-457200">
              <a:buFont typeface="Arial" panose="020B0604020202020204" pitchFamily="34" charset="0"/>
              <a:buChar char="♦"/>
            </a:pPr>
            <a:r>
              <a:rPr lang="en-A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Cost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71C339-3985-1366-4576-E0AFB2656FB4}"/>
              </a:ext>
            </a:extLst>
          </p:cNvPr>
          <p:cNvSpPr txBox="1"/>
          <p:nvPr/>
        </p:nvSpPr>
        <p:spPr>
          <a:xfrm>
            <a:off x="12263921" y="21074670"/>
            <a:ext cx="860352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♦"/>
            </a:pP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Quick screening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for sleep disorder completed online</a:t>
            </a:r>
          </a:p>
          <a:p>
            <a:pPr marL="457200" indent="-457200">
              <a:buFont typeface="Arial" panose="020B0604020202020204" pitchFamily="34" charset="0"/>
              <a:buChar char="♦"/>
            </a:pP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Telehealth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consultation with study sleep physician to discuss results</a:t>
            </a:r>
          </a:p>
          <a:p>
            <a:pPr marL="457200" indent="-457200">
              <a:buFont typeface="Arial" panose="020B0604020202020204" pitchFamily="34" charset="0"/>
              <a:buChar char="♦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Text and phone 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to support the pathway</a:t>
            </a:r>
          </a:p>
          <a:p>
            <a:pPr marL="457200" indent="-457200">
              <a:buFont typeface="Arial" panose="020B0604020202020204" pitchFamily="34" charset="0"/>
              <a:buChar char="♦"/>
            </a:pPr>
            <a:r>
              <a:rPr lang="en-A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Transparent pathway </a:t>
            </a: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to diagnosis/treatment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D270A12-0627-765E-69E0-1CFDBA2AAAAB}"/>
              </a:ext>
            </a:extLst>
          </p:cNvPr>
          <p:cNvSpPr txBox="1"/>
          <p:nvPr/>
        </p:nvSpPr>
        <p:spPr>
          <a:xfrm>
            <a:off x="344141" y="9504648"/>
            <a:ext cx="8461343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are sleep disorders? </a:t>
            </a:r>
          </a:p>
          <a:p>
            <a:pPr algn="ctr"/>
            <a:endParaRPr lang="en-US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Obstructive Sleep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Apnoea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(OSA)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 common sleep-related breathing disorder, diagnosed when multiple episodes of partial or complete airway obstruction are observed during sleep</a:t>
            </a:r>
          </a:p>
          <a:p>
            <a:endParaRPr lang="en-US" sz="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Insomnia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refers to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difficulties with falling asleep or staying asleep, with daytime impacts on functioning (mood, performance). Diagnosed when symptoms persist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3 months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6BC2EA2-4BA2-BADE-3E0E-3042930524C5}"/>
              </a:ext>
            </a:extLst>
          </p:cNvPr>
          <p:cNvSpPr txBox="1"/>
          <p:nvPr/>
        </p:nvSpPr>
        <p:spPr>
          <a:xfrm>
            <a:off x="1395818" y="20462901"/>
            <a:ext cx="185438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Referral, diagnosis and management: what were the barriers and enablers?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967473A-E1DF-842D-C043-C5C29B85AAEE}"/>
              </a:ext>
            </a:extLst>
          </p:cNvPr>
          <p:cNvSpPr txBox="1"/>
          <p:nvPr/>
        </p:nvSpPr>
        <p:spPr>
          <a:xfrm rot="16200000">
            <a:off x="-454865" y="22781606"/>
            <a:ext cx="2329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BARRIERS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022D359-E1BE-192F-C65B-2B41B005777C}"/>
              </a:ext>
            </a:extLst>
          </p:cNvPr>
          <p:cNvSpPr txBox="1"/>
          <p:nvPr/>
        </p:nvSpPr>
        <p:spPr>
          <a:xfrm rot="16200000">
            <a:off x="10242220" y="22724697"/>
            <a:ext cx="24432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ENABLERS</a:t>
            </a:r>
          </a:p>
        </p:txBody>
      </p:sp>
      <p:pic>
        <p:nvPicPr>
          <p:cNvPr id="43" name="Picture 42" descr="A black and orange logo&#10;&#10;Description automatically generated">
            <a:extLst>
              <a:ext uri="{FF2B5EF4-FFF2-40B4-BE49-F238E27FC236}">
                <a16:creationId xmlns:a16="http://schemas.microsoft.com/office/drawing/2014/main" id="{6CBB6223-9935-8701-59EA-674A62050ED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22" y="27675934"/>
            <a:ext cx="10164164" cy="3028920"/>
          </a:xfrm>
          <a:prstGeom prst="rect">
            <a:avLst/>
          </a:prstGeom>
        </p:spPr>
      </p:pic>
      <p:grpSp>
        <p:nvGrpSpPr>
          <p:cNvPr id="51" name="Group 50">
            <a:extLst>
              <a:ext uri="{FF2B5EF4-FFF2-40B4-BE49-F238E27FC236}">
                <a16:creationId xmlns:a16="http://schemas.microsoft.com/office/drawing/2014/main" id="{2D99D264-77F4-97FF-5787-C400DCB3FDF5}"/>
              </a:ext>
            </a:extLst>
          </p:cNvPr>
          <p:cNvGrpSpPr/>
          <p:nvPr/>
        </p:nvGrpSpPr>
        <p:grpSpPr>
          <a:xfrm>
            <a:off x="478087" y="16821833"/>
            <a:ext cx="16217321" cy="1520887"/>
            <a:chOff x="643206" y="17086733"/>
            <a:chExt cx="16217321" cy="1520887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00F5A8AF-ADA7-6BB1-ADE7-BA4A907A636E}"/>
                </a:ext>
              </a:extLst>
            </p:cNvPr>
            <p:cNvSpPr/>
            <p:nvPr/>
          </p:nvSpPr>
          <p:spPr>
            <a:xfrm>
              <a:off x="5243815" y="17089041"/>
              <a:ext cx="3762887" cy="1518579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TWO 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completed diagnostic sleep study</a:t>
              </a:r>
              <a:endParaRPr lang="en-AU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4DCFB671-397D-3565-89D7-323719A8C6BE}"/>
                </a:ext>
              </a:extLst>
            </p:cNvPr>
            <p:cNvSpPr/>
            <p:nvPr/>
          </p:nvSpPr>
          <p:spPr>
            <a:xfrm>
              <a:off x="9175262" y="17086733"/>
              <a:ext cx="3762887" cy="151857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TWO 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Reviewed by sleep physician but had not completed diagnostic sleep study</a:t>
              </a:r>
              <a:endParaRPr lang="en-AU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26079B11-4315-8745-47FD-00B7B73C9037}"/>
                </a:ext>
              </a:extLst>
            </p:cNvPr>
            <p:cNvSpPr/>
            <p:nvPr/>
          </p:nvSpPr>
          <p:spPr>
            <a:xfrm>
              <a:off x="13097640" y="17086733"/>
              <a:ext cx="3762887" cy="1518579"/>
            </a:xfrm>
            <a:prstGeom prst="roundRect">
              <a:avLst/>
            </a:prstGeom>
            <a:solidFill>
              <a:srgbClr val="FF9999"/>
            </a:solidFill>
            <a:ln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ONE 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Withdrew after referral to sleep physician</a:t>
              </a:r>
              <a:endParaRPr lang="en-AU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0DAF2C61-EDA9-49EF-44F0-646F4863D507}"/>
                </a:ext>
              </a:extLst>
            </p:cNvPr>
            <p:cNvSpPr txBox="1"/>
            <p:nvPr/>
          </p:nvSpPr>
          <p:spPr>
            <a:xfrm>
              <a:off x="643206" y="17211327"/>
              <a:ext cx="346986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Obstructive Sleep </a:t>
              </a:r>
              <a:r>
                <a:rPr lang="en-US" sz="36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Apnoea</a:t>
              </a:r>
              <a:endParaRPr lang="en-US" sz="3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Chevron 43">
              <a:extLst>
                <a:ext uri="{FF2B5EF4-FFF2-40B4-BE49-F238E27FC236}">
                  <a16:creationId xmlns:a16="http://schemas.microsoft.com/office/drawing/2014/main" id="{364A0564-4190-16CF-1C27-63C1BB86E65C}"/>
                </a:ext>
              </a:extLst>
            </p:cNvPr>
            <p:cNvSpPr/>
            <p:nvPr/>
          </p:nvSpPr>
          <p:spPr>
            <a:xfrm>
              <a:off x="4186990" y="17134858"/>
              <a:ext cx="767950" cy="1368311"/>
            </a:xfrm>
            <a:prstGeom prst="chevron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A0CB727D-A519-3D7C-4C37-C02FC6518D6A}"/>
              </a:ext>
            </a:extLst>
          </p:cNvPr>
          <p:cNvGrpSpPr/>
          <p:nvPr/>
        </p:nvGrpSpPr>
        <p:grpSpPr>
          <a:xfrm>
            <a:off x="859337" y="18729051"/>
            <a:ext cx="19815644" cy="1544388"/>
            <a:chOff x="1024456" y="19153357"/>
            <a:chExt cx="19815644" cy="1544388"/>
          </a:xfrm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576DF40C-F71C-77F0-8661-DD01E73D6EFD}"/>
                </a:ext>
              </a:extLst>
            </p:cNvPr>
            <p:cNvSpPr/>
            <p:nvPr/>
          </p:nvSpPr>
          <p:spPr>
            <a:xfrm>
              <a:off x="13097640" y="19172844"/>
              <a:ext cx="3762887" cy="1518579"/>
            </a:xfrm>
            <a:prstGeom prst="roundRect">
              <a:avLst/>
            </a:prstGeom>
            <a:solidFill>
              <a:srgbClr val="FF9999"/>
            </a:solidFill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THREE 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made contact with their GP but were not referred to a sleep psychologist</a:t>
              </a:r>
              <a:endParaRPr lang="en-AU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D7C265CA-EDB0-80C8-DFD5-00DA11F251F9}"/>
                </a:ext>
              </a:extLst>
            </p:cNvPr>
            <p:cNvSpPr/>
            <p:nvPr/>
          </p:nvSpPr>
          <p:spPr>
            <a:xfrm>
              <a:off x="5243815" y="19172845"/>
              <a:ext cx="3762887" cy="1518579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TWO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 Commenced insomnia treatment (CBTi) during the trial</a:t>
              </a:r>
              <a:endParaRPr lang="en-AU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311E0EA8-CF9B-11B0-8BB2-3A74D7CC5C5A}"/>
                </a:ext>
              </a:extLst>
            </p:cNvPr>
            <p:cNvSpPr/>
            <p:nvPr/>
          </p:nvSpPr>
          <p:spPr>
            <a:xfrm>
              <a:off x="9175262" y="19179166"/>
              <a:ext cx="3762887" cy="151857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TWO</a:t>
              </a:r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Had referral to psychologist but did not start treatment during trial</a:t>
              </a:r>
              <a:endParaRPr lang="en-AU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BAAF3E6D-21AC-7F40-D74E-148B4F4034AF}"/>
                </a:ext>
              </a:extLst>
            </p:cNvPr>
            <p:cNvSpPr/>
            <p:nvPr/>
          </p:nvSpPr>
          <p:spPr>
            <a:xfrm>
              <a:off x="17077213" y="19153357"/>
              <a:ext cx="3762887" cy="1518579"/>
            </a:xfrm>
            <a:prstGeom prst="roundRect">
              <a:avLst/>
            </a:prstGeom>
            <a:solidFill>
              <a:srgbClr val="FF9999"/>
            </a:solidFill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TWO 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Did not contact GP or receive referral for treatment</a:t>
              </a:r>
              <a:endParaRPr lang="en-AU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EB84532-D787-9434-3B8A-DEA59F188903}"/>
                </a:ext>
              </a:extLst>
            </p:cNvPr>
            <p:cNvSpPr txBox="1"/>
            <p:nvPr/>
          </p:nvSpPr>
          <p:spPr>
            <a:xfrm>
              <a:off x="1024456" y="19586151"/>
              <a:ext cx="269957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Insomnia</a:t>
              </a:r>
            </a:p>
          </p:txBody>
        </p:sp>
        <p:sp>
          <p:nvSpPr>
            <p:cNvPr id="45" name="Chevron 44">
              <a:extLst>
                <a:ext uri="{FF2B5EF4-FFF2-40B4-BE49-F238E27FC236}">
                  <a16:creationId xmlns:a16="http://schemas.microsoft.com/office/drawing/2014/main" id="{1DCB8A60-10F7-A864-FCC3-D53C22D09A91}"/>
                </a:ext>
              </a:extLst>
            </p:cNvPr>
            <p:cNvSpPr/>
            <p:nvPr/>
          </p:nvSpPr>
          <p:spPr>
            <a:xfrm>
              <a:off x="4186990" y="19255939"/>
              <a:ext cx="767950" cy="1368311"/>
            </a:xfrm>
            <a:prstGeom prst="chevron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148F13B3-3B5A-1EE2-4440-8AFC8C0A48F6}"/>
              </a:ext>
            </a:extLst>
          </p:cNvPr>
          <p:cNvGrpSpPr/>
          <p:nvPr/>
        </p:nvGrpSpPr>
        <p:grpSpPr>
          <a:xfrm>
            <a:off x="13690078" y="13035918"/>
            <a:ext cx="3490484" cy="1507813"/>
            <a:chOff x="13787638" y="12774757"/>
            <a:chExt cx="3490484" cy="1507813"/>
          </a:xfrm>
        </p:grpSpPr>
        <p:pic>
          <p:nvPicPr>
            <p:cNvPr id="16" name="Graphic 15" descr="Cake outline">
              <a:extLst>
                <a:ext uri="{FF2B5EF4-FFF2-40B4-BE49-F238E27FC236}">
                  <a16:creationId xmlns:a16="http://schemas.microsoft.com/office/drawing/2014/main" id="{C70D9A6D-8154-F79A-D3DC-F2645C8C43D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3787638" y="12774757"/>
              <a:ext cx="1507813" cy="1507813"/>
            </a:xfrm>
            <a:prstGeom prst="rect">
              <a:avLst/>
            </a:prstGeom>
          </p:spPr>
        </p:pic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2DBE7E74-0C66-A470-0222-1C4B02376C88}"/>
                </a:ext>
              </a:extLst>
            </p:cNvPr>
            <p:cNvSpPr txBox="1"/>
            <p:nvPr/>
          </p:nvSpPr>
          <p:spPr>
            <a:xfrm>
              <a:off x="15526788" y="13469348"/>
              <a:ext cx="175133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20 Years</a:t>
              </a:r>
              <a:endParaRPr lang="en-AU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432FF857-7412-94C2-540C-E626FDAF7F06}"/>
              </a:ext>
            </a:extLst>
          </p:cNvPr>
          <p:cNvGrpSpPr/>
          <p:nvPr/>
        </p:nvGrpSpPr>
        <p:grpSpPr>
          <a:xfrm>
            <a:off x="13652855" y="14878546"/>
            <a:ext cx="3546121" cy="1518579"/>
            <a:chOff x="13924811" y="15058792"/>
            <a:chExt cx="3546121" cy="1518579"/>
          </a:xfrm>
        </p:grpSpPr>
        <p:pic>
          <p:nvPicPr>
            <p:cNvPr id="28" name="Graphic 27" descr="Scale outline">
              <a:extLst>
                <a:ext uri="{FF2B5EF4-FFF2-40B4-BE49-F238E27FC236}">
                  <a16:creationId xmlns:a16="http://schemas.microsoft.com/office/drawing/2014/main" id="{EAE648E6-C12A-292B-12FC-A39981A77231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13924811" y="15058792"/>
              <a:ext cx="1518579" cy="1518579"/>
            </a:xfrm>
            <a:prstGeom prst="rect">
              <a:avLst/>
            </a:prstGeom>
          </p:spPr>
        </p:pic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2BF97A53-92FB-C800-E9B7-9981F4C6614C}"/>
                </a:ext>
              </a:extLst>
            </p:cNvPr>
            <p:cNvSpPr txBox="1"/>
            <p:nvPr/>
          </p:nvSpPr>
          <p:spPr>
            <a:xfrm>
              <a:off x="15102958" y="15556471"/>
              <a:ext cx="236797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Wingdings" pitchFamily="2" charset="2"/>
                </a:rPr>
                <a:t>23.3kg/m</a:t>
              </a:r>
              <a:r>
                <a:rPr kumimoji="0" lang="en-US" sz="28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Wingdings" pitchFamily="2" charset="2"/>
                </a:rPr>
                <a:t>2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116BB9BE-C606-9D51-68AA-C191C3EC07BD}"/>
              </a:ext>
            </a:extLst>
          </p:cNvPr>
          <p:cNvGrpSpPr/>
          <p:nvPr/>
        </p:nvGrpSpPr>
        <p:grpSpPr>
          <a:xfrm>
            <a:off x="17108364" y="14822553"/>
            <a:ext cx="3883696" cy="1518579"/>
            <a:chOff x="17026937" y="15156495"/>
            <a:chExt cx="3883696" cy="1518579"/>
          </a:xfrm>
        </p:grpSpPr>
        <p:pic>
          <p:nvPicPr>
            <p:cNvPr id="31" name="Graphic 30" descr="Spinning Plates outline">
              <a:extLst>
                <a:ext uri="{FF2B5EF4-FFF2-40B4-BE49-F238E27FC236}">
                  <a16:creationId xmlns:a16="http://schemas.microsoft.com/office/drawing/2014/main" id="{8BFFA545-E5FA-3698-1951-3501D8307A00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17026937" y="15156495"/>
              <a:ext cx="1518579" cy="1518579"/>
            </a:xfrm>
            <a:prstGeom prst="rect">
              <a:avLst/>
            </a:prstGeom>
          </p:spPr>
        </p:pic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E90DAC76-FC5B-943C-B834-4E84EDB56A00}"/>
                </a:ext>
              </a:extLst>
            </p:cNvPr>
            <p:cNvSpPr txBox="1"/>
            <p:nvPr/>
          </p:nvSpPr>
          <p:spPr>
            <a:xfrm>
              <a:off x="18590780" y="15245272"/>
              <a:ext cx="2319853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71% working 11-30 hours/week</a:t>
              </a:r>
              <a:endParaRPr lang="en-AU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FE68AB08-4F62-0E3A-9978-AE777AEB938B}"/>
              </a:ext>
            </a:extLst>
          </p:cNvPr>
          <p:cNvGrpSpPr/>
          <p:nvPr/>
        </p:nvGrpSpPr>
        <p:grpSpPr>
          <a:xfrm>
            <a:off x="17108364" y="13192779"/>
            <a:ext cx="3641796" cy="1468303"/>
            <a:chOff x="17143200" y="13131366"/>
            <a:chExt cx="3641796" cy="1468303"/>
          </a:xfrm>
        </p:grpSpPr>
        <p:pic>
          <p:nvPicPr>
            <p:cNvPr id="25" name="Graphic 24" descr="Woman outline">
              <a:extLst>
                <a:ext uri="{FF2B5EF4-FFF2-40B4-BE49-F238E27FC236}">
                  <a16:creationId xmlns:a16="http://schemas.microsoft.com/office/drawing/2014/main" id="{E774BC10-FB09-D770-B0AE-D747B230C3D0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17143200" y="13131366"/>
              <a:ext cx="1468303" cy="1468303"/>
            </a:xfrm>
            <a:prstGeom prst="rect">
              <a:avLst/>
            </a:prstGeom>
          </p:spPr>
        </p:pic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5C9DADB6-9490-0D38-40C6-A723A6DD91FB}"/>
                </a:ext>
              </a:extLst>
            </p:cNvPr>
            <p:cNvSpPr txBox="1"/>
            <p:nvPr/>
          </p:nvSpPr>
          <p:spPr>
            <a:xfrm>
              <a:off x="18558233" y="13686021"/>
              <a:ext cx="222676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59% Female</a:t>
              </a:r>
              <a:endParaRPr lang="en-AU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2A441C05-3EAC-1162-CFD6-4E36C7F3C011}"/>
              </a:ext>
            </a:extLst>
          </p:cNvPr>
          <p:cNvSpPr txBox="1"/>
          <p:nvPr/>
        </p:nvSpPr>
        <p:spPr>
          <a:xfrm>
            <a:off x="15270017" y="12472550"/>
            <a:ext cx="38579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Demographics</a:t>
            </a:r>
            <a:endParaRPr lang="en-A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Flowchart: Alternate Process 61">
            <a:extLst>
              <a:ext uri="{FF2B5EF4-FFF2-40B4-BE49-F238E27FC236}">
                <a16:creationId xmlns:a16="http://schemas.microsoft.com/office/drawing/2014/main" id="{48FC272D-8FB9-CF61-03AE-784F67344D06}"/>
              </a:ext>
            </a:extLst>
          </p:cNvPr>
          <p:cNvSpPr/>
          <p:nvPr/>
        </p:nvSpPr>
        <p:spPr>
          <a:xfrm>
            <a:off x="1248374" y="24879271"/>
            <a:ext cx="19133886" cy="3299418"/>
          </a:xfrm>
          <a:prstGeom prst="flowChartAlternateProcess">
            <a:avLst/>
          </a:prstGeom>
          <a:solidFill>
            <a:srgbClr val="FFD3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198851">
              <a:defRPr/>
            </a:pPr>
            <a:br>
              <a:rPr kumimoji="0" lang="en-AU" sz="54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AU" sz="54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KEY MESSAGE</a:t>
            </a:r>
          </a:p>
          <a:p>
            <a:pPr marL="0" marR="0" lvl="0" indent="0" algn="ctr" defTabSz="31988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AU" sz="5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Paramedic students may not know they are the 1 in 5 young workers with a sleep disorder before they start shift work, which increases their risk of health and safety consequences. </a:t>
            </a:r>
          </a:p>
          <a:p>
            <a:pPr marL="0" marR="0" lvl="0" indent="0" algn="ctr" defTabSz="31988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Simple screening and referral pathways for sleep disorders before they start their careers are feasible and acceptable.</a:t>
            </a:r>
            <a:endParaRPr kumimoji="0" lang="en-AU" sz="5400" b="1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941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408</TotalTime>
  <Words>582</Words>
  <Application>Microsoft Office PowerPoint</Application>
  <PresentationFormat>Custom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 Brown</dc:creator>
  <cp:lastModifiedBy>Brandon Brown</cp:lastModifiedBy>
  <cp:revision>3</cp:revision>
  <dcterms:created xsi:type="dcterms:W3CDTF">2023-08-30T23:59:47Z</dcterms:created>
  <dcterms:modified xsi:type="dcterms:W3CDTF">2023-09-01T03:51:32Z</dcterms:modified>
</cp:coreProperties>
</file>